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9"/>
  </p:notesMasterIdLst>
  <p:sldIdLst>
    <p:sldId id="257" r:id="rId2"/>
    <p:sldId id="256" r:id="rId3"/>
    <p:sldId id="259" r:id="rId4"/>
    <p:sldId id="258" r:id="rId5"/>
    <p:sldId id="260" r:id="rId6"/>
    <p:sldId id="261" r:id="rId7"/>
    <p:sldId id="262" r:id="rId8"/>
    <p:sldId id="263" r:id="rId9"/>
    <p:sldId id="265" r:id="rId10"/>
    <p:sldId id="264" r:id="rId11"/>
    <p:sldId id="266" r:id="rId12"/>
    <p:sldId id="267" r:id="rId13"/>
    <p:sldId id="268" r:id="rId14"/>
    <p:sldId id="269" r:id="rId15"/>
    <p:sldId id="271" r:id="rId16"/>
    <p:sldId id="272" r:id="rId17"/>
    <p:sldId id="27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57E13A-CF38-4B38-9B15-EA52AA1660F0}" type="datetimeFigureOut">
              <a:rPr lang="en-US" smtClean="0"/>
              <a:t>31/10/2011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F425CB-6986-4C68-A84F-AEA1CBE3058F}" type="slidenum">
              <a:rPr lang="en-US" smtClean="0"/>
              <a:t>‹#›</a:t>
            </a:fld>
            <a:endParaRPr lang="en-US"/>
          </a:p>
        </p:txBody>
      </p:sp>
    </p:spTree>
    <p:extLst>
      <p:ext uri="{BB962C8B-B14F-4D97-AF65-F5344CB8AC3E}">
        <p14:creationId xmlns:p14="http://schemas.microsoft.com/office/powerpoint/2010/main" val="2625976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BF425CB-6986-4C68-A84F-AEA1CBE3058F}" type="slidenum">
              <a:rPr lang="en-US" smtClean="0"/>
              <a:t>1</a:t>
            </a:fld>
            <a:endParaRPr lang="en-US"/>
          </a:p>
        </p:txBody>
      </p:sp>
    </p:spTree>
    <p:extLst>
      <p:ext uri="{BB962C8B-B14F-4D97-AF65-F5344CB8AC3E}">
        <p14:creationId xmlns:p14="http://schemas.microsoft.com/office/powerpoint/2010/main" val="127534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BF425CB-6986-4C68-A84F-AEA1CBE3058F}" type="slidenum">
              <a:rPr lang="en-US" smtClean="0"/>
              <a:t>11</a:t>
            </a:fld>
            <a:endParaRPr lang="en-US"/>
          </a:p>
        </p:txBody>
      </p:sp>
    </p:spTree>
    <p:extLst>
      <p:ext uri="{BB962C8B-B14F-4D97-AF65-F5344CB8AC3E}">
        <p14:creationId xmlns:p14="http://schemas.microsoft.com/office/powerpoint/2010/main" val="2361139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BF425CB-6986-4C68-A84F-AEA1CBE3058F}" type="slidenum">
              <a:rPr lang="en-US" smtClean="0"/>
              <a:t>12</a:t>
            </a:fld>
            <a:endParaRPr lang="en-US"/>
          </a:p>
        </p:txBody>
      </p:sp>
    </p:spTree>
    <p:extLst>
      <p:ext uri="{BB962C8B-B14F-4D97-AF65-F5344CB8AC3E}">
        <p14:creationId xmlns:p14="http://schemas.microsoft.com/office/powerpoint/2010/main" val="3600809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Hệ Quản Trị CSDL  </a:t>
            </a:r>
            <a:endParaRPr lang="en-US"/>
          </a:p>
        </p:txBody>
      </p:sp>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Hệ Quản Trị CSDL  </a:t>
            </a:r>
            <a:endParaRPr lang="en-US"/>
          </a:p>
        </p:txBody>
      </p:sp>
      <p:sp>
        <p:nvSpPr>
          <p:cNvPr id="8" name="Footer Placeholder 7"/>
          <p:cNvSpPr>
            <a:spLocks noGrp="1"/>
          </p:cNvSpPr>
          <p:nvPr>
            <p:ph type="ftr" sz="quarter" idx="11"/>
          </p:nvPr>
        </p:nvSpPr>
        <p:spPr/>
        <p:txBody>
          <a:bodyPr/>
          <a:lstStyle/>
          <a:p>
            <a:r>
              <a:rPr lang="vi-VN" smtClean="0"/>
              <a:t>Khoa CNTT - CĐKT Lý Tự Trọng</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Hệ Quản Trị CSDL  </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Hệ Quản Trị CSDL  </a:t>
            </a:r>
            <a:endParaRPr lang="en-US"/>
          </a:p>
        </p:txBody>
      </p:sp>
      <p:sp>
        <p:nvSpPr>
          <p:cNvPr id="3" name="Footer Placeholder 2"/>
          <p:cNvSpPr>
            <a:spLocks noGrp="1"/>
          </p:cNvSpPr>
          <p:nvPr>
            <p:ph type="ftr" sz="quarter" idx="11"/>
          </p:nvPr>
        </p:nvSpPr>
        <p:spPr/>
        <p:txBody>
          <a:bodyPr/>
          <a:lstStyle/>
          <a:p>
            <a:r>
              <a:rPr lang="vi-VN" smtClean="0"/>
              <a:t>Khoa CNTT - CĐKT Lý Tự Trọng</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Footer Placeholder 5"/>
          <p:cNvSpPr>
            <a:spLocks noGrp="1"/>
          </p:cNvSpPr>
          <p:nvPr>
            <p:ph type="ftr" sz="quarter" idx="11"/>
          </p:nvPr>
        </p:nvSpPr>
        <p:spPr/>
        <p:txBody>
          <a:bodyPr/>
          <a:lstStyle/>
          <a:p>
            <a:r>
              <a:rPr lang="vi-VN" smtClean="0"/>
              <a:t>Khoa CNTT - CĐKT Lý Tự Trọng</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r>
              <a:rPr lang="en-US" smtClean="0"/>
              <a:t>Hệ Quản Trị CSDL  </a:t>
            </a:r>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r>
              <a:rPr lang="vi-VN" smtClean="0"/>
              <a:t>Khoa CNTT - CĐKT Lý Tự Trọng</a:t>
            </a:r>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err="1"/>
              <a:t>Phần</a:t>
            </a:r>
            <a:r>
              <a:rPr lang="en-US"/>
              <a:t> lớn các csdl quan hệ thường làm việc trên dữ liệu của nhiều dòng mẩu tin- còn gọi là một bộ các mẩu tin , ví dụ lệnh select kết quả luôn trả về nhiều dòng dữ liệu. Nhưng đối với một số ngôn ngữ lập trình hoặc người dùng vẫn có thói quen xử lý và tính toán dữ liệu trên từng dòng riêng lẻ . </a:t>
            </a:r>
            <a:endParaRPr lang="en-US" smtClean="0"/>
          </a:p>
          <a:p>
            <a:pPr marL="0" indent="0">
              <a:buNone/>
            </a:pPr>
            <a:r>
              <a:rPr lang="en-US" smtClean="0"/>
              <a:t>Để </a:t>
            </a:r>
            <a:r>
              <a:rPr lang="en-US"/>
              <a:t>đáp ứng được yêu cầu này của người lập trình – muốn chỉ làm việc chỉ trên từng dòng dữ liệu tại thời điểm hiện hành , MS-SQL Server tạo ra một kiểu dữ liệu đó là cursor</a:t>
            </a:r>
            <a:r>
              <a:rPr lang="en-US" smtClean="0"/>
              <a:t>.</a:t>
            </a:r>
            <a:endParaRPr lang="en-US"/>
          </a:p>
        </p:txBody>
      </p:sp>
      <p:sp>
        <p:nvSpPr>
          <p:cNvPr id="2" name="Footer Placeholder 1"/>
          <p:cNvSpPr>
            <a:spLocks noGrp="1"/>
          </p:cNvSpPr>
          <p:nvPr>
            <p:ph type="ftr" sz="quarter" idx="11"/>
          </p:nvPr>
        </p:nvSpPr>
        <p:spPr>
          <a:xfrm>
            <a:off x="2667000" y="0"/>
            <a:ext cx="4114800" cy="329184"/>
          </a:xfrm>
        </p:spPr>
        <p:txBody>
          <a:bodyPr/>
          <a:lstStyle/>
          <a:p>
            <a:r>
              <a:rPr lang="vi-VN" b="1" smtClean="0"/>
              <a:t>Khoa </a:t>
            </a:r>
            <a:r>
              <a:rPr lang="vi-VN" b="1"/>
              <a:t>CNTT - CĐKT Lý Tự Trọng</a:t>
            </a:r>
            <a:endParaRPr lang="en-US" b="1"/>
          </a:p>
        </p:txBody>
      </p:sp>
      <p:sp>
        <p:nvSpPr>
          <p:cNvPr id="4" name="Date Placeholder 3"/>
          <p:cNvSpPr>
            <a:spLocks noGrp="1"/>
          </p:cNvSpPr>
          <p:nvPr>
            <p:ph type="dt" sz="half" idx="10"/>
          </p:nvPr>
        </p:nvSpPr>
        <p:spPr/>
        <p:txBody>
          <a:bodyPr/>
          <a:lstStyle/>
          <a:p>
            <a:r>
              <a:rPr lang="en-US" b="1" smtClean="0"/>
              <a:t>Hệ Quản Trị CSDL  </a:t>
            </a:r>
            <a:endParaRPr lang="en-US" b="1"/>
          </a:p>
        </p:txBody>
      </p:sp>
      <p:sp>
        <p:nvSpPr>
          <p:cNvPr id="5" name="Slide Number Placeholder 4"/>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42503586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4000" smtClean="0">
                <a:solidFill>
                  <a:srgbClr val="C00000"/>
                </a:solidFill>
              </a:rPr>
              <a:t>5. </a:t>
            </a:r>
            <a:r>
              <a:rPr lang="en-US" sz="4000" b="1" smtClean="0">
                <a:solidFill>
                  <a:srgbClr val="C00000"/>
                </a:solidFill>
              </a:rPr>
              <a:t>Mở Cursor</a:t>
            </a:r>
            <a:endParaRPr lang="en-US" sz="4000">
              <a:solidFill>
                <a:srgbClr val="C00000"/>
              </a:solidFill>
            </a:endParaRPr>
          </a:p>
        </p:txBody>
      </p:sp>
      <p:sp>
        <p:nvSpPr>
          <p:cNvPr id="3" name="Content Placeholder 2"/>
          <p:cNvSpPr>
            <a:spLocks noGrp="1"/>
          </p:cNvSpPr>
          <p:nvPr>
            <p:ph idx="1"/>
          </p:nvPr>
        </p:nvSpPr>
        <p:spPr/>
        <p:txBody>
          <a:bodyPr/>
          <a:lstStyle/>
          <a:p>
            <a:pPr marL="0" indent="0">
              <a:buNone/>
            </a:pPr>
            <a:r>
              <a:rPr lang="en-US" smtClean="0"/>
              <a:t>OPEN   tên_cursor</a:t>
            </a:r>
          </a:p>
          <a:p>
            <a:pPr marL="0" indent="0">
              <a:buNone/>
            </a:pPr>
            <a:endParaRPr lang="en-US" smtClean="0"/>
          </a:p>
          <a:p>
            <a:pPr marL="0" indent="0">
              <a:buNone/>
            </a:pPr>
            <a:endParaRPr lang="en-US"/>
          </a:p>
          <a:p>
            <a:pPr marL="0" indent="0">
              <a:buNone/>
            </a:pPr>
            <a:r>
              <a:rPr lang="en-US" smtClean="0"/>
              <a:t>Ví dụ:</a:t>
            </a:r>
          </a:p>
          <a:p>
            <a:pPr marL="0" indent="0">
              <a:buNone/>
            </a:pPr>
            <a:r>
              <a:rPr lang="en-US" smtClean="0"/>
              <a:t>OPEN cur_Vattu</a:t>
            </a:r>
            <a:endParaRPr lang="en-US"/>
          </a:p>
          <a:p>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1356661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p:cTn id="1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rmAutofit/>
          </a:bodyPr>
          <a:lstStyle/>
          <a:p>
            <a:pPr lvl="1" algn="l" rtl="0">
              <a:spcBef>
                <a:spcPct val="0"/>
              </a:spcBef>
            </a:pPr>
            <a:r>
              <a:rPr lang="en-US" sz="3600" b="1" smtClean="0">
                <a:solidFill>
                  <a:srgbClr val="C00000"/>
                </a:solidFill>
              </a:rPr>
              <a:t>6.   Đọc và xử lý dữ liệu trong cursor</a:t>
            </a:r>
            <a:endParaRPr lang="en-US" sz="3600">
              <a:solidFill>
                <a:srgbClr val="C00000"/>
              </a:solidFill>
            </a:endParaRPr>
          </a:p>
        </p:txBody>
      </p:sp>
      <p:sp>
        <p:nvSpPr>
          <p:cNvPr id="3" name="Content Placeholder 2"/>
          <p:cNvSpPr>
            <a:spLocks noGrp="1"/>
          </p:cNvSpPr>
          <p:nvPr>
            <p:ph idx="1"/>
          </p:nvPr>
        </p:nvSpPr>
        <p:spPr>
          <a:xfrm>
            <a:off x="457200" y="1219200"/>
            <a:ext cx="8229600" cy="4876800"/>
          </a:xfrm>
        </p:spPr>
        <p:txBody>
          <a:bodyPr/>
          <a:lstStyle/>
          <a:p>
            <a:pPr marL="0" indent="0">
              <a:buNone/>
            </a:pPr>
            <a:r>
              <a:rPr lang="en-US"/>
              <a:t>FETCH  [NEXT  |  PRIOR   |   FIRST  | </a:t>
            </a:r>
            <a:r>
              <a:rPr lang="en-US" smtClean="0"/>
              <a:t>LAST | ABSOLUTE n | RELATIVE n]</a:t>
            </a:r>
            <a:endParaRPr lang="en-US"/>
          </a:p>
          <a:p>
            <a:pPr marL="0" indent="0">
              <a:buNone/>
            </a:pPr>
            <a:r>
              <a:rPr lang="en-US"/>
              <a:t>FROM     tên_cursor</a:t>
            </a:r>
          </a:p>
          <a:p>
            <a:pPr marL="0" indent="0">
              <a:buNone/>
            </a:pPr>
            <a:r>
              <a:rPr lang="en-US"/>
              <a:t>[ INTO  danh_sách_tên_biến]</a:t>
            </a:r>
          </a:p>
          <a:p>
            <a:pPr marL="0" indent="0">
              <a:buNone/>
            </a:pP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194138555"/>
              </p:ext>
            </p:extLst>
          </p:nvPr>
        </p:nvGraphicFramePr>
        <p:xfrm>
          <a:off x="228600" y="3048000"/>
          <a:ext cx="8763000" cy="3408680"/>
        </p:xfrm>
        <a:graphic>
          <a:graphicData uri="http://schemas.openxmlformats.org/drawingml/2006/table">
            <a:tbl>
              <a:tblPr firstRow="1" firstCol="1" lastRow="1" lastCol="1" bandRow="1" bandCol="1">
                <a:tableStyleId>{5C22544A-7EE6-4342-B048-85BDC9FD1C3A}</a:tableStyleId>
              </a:tblPr>
              <a:tblGrid>
                <a:gridCol w="8763000"/>
              </a:tblGrid>
              <a:tr h="1388627">
                <a:tc>
                  <a:txBody>
                    <a:bodyPr/>
                    <a:lstStyle/>
                    <a:p>
                      <a:pPr marL="0" marR="0" indent="0" algn="just">
                        <a:lnSpc>
                          <a:spcPct val="115000"/>
                        </a:lnSpc>
                        <a:spcBef>
                          <a:spcPts val="0"/>
                        </a:spcBef>
                        <a:spcAft>
                          <a:spcPts val="1000"/>
                        </a:spcAft>
                        <a:buFont typeface="Arial" pitchFamily="34" charset="0"/>
                        <a:buNone/>
                      </a:pPr>
                      <a:r>
                        <a:rPr lang="en-US" sz="2000">
                          <a:effectLst/>
                        </a:rPr>
                        <a:t>Trong đó</a:t>
                      </a:r>
                    </a:p>
                    <a:p>
                      <a:pPr marL="342900" marR="0" lvl="0" indent="-342900" algn="just">
                        <a:lnSpc>
                          <a:spcPct val="115000"/>
                        </a:lnSpc>
                        <a:spcBef>
                          <a:spcPts val="0"/>
                        </a:spcBef>
                        <a:spcAft>
                          <a:spcPts val="1000"/>
                        </a:spcAft>
                        <a:buFont typeface="Arial" pitchFamily="34" charset="0"/>
                        <a:buChar char="•"/>
                      </a:pPr>
                      <a:r>
                        <a:rPr lang="en-US" sz="2000">
                          <a:effectLst/>
                        </a:rPr>
                        <a:t>Từ khoá NEXT,PRIOR, FIRST , LAST: chỉ định việc đọc dữ liệu</a:t>
                      </a:r>
                    </a:p>
                    <a:p>
                      <a:pPr marL="342900" marR="0" lvl="0" indent="-342900" algn="just">
                        <a:lnSpc>
                          <a:spcPct val="115000"/>
                        </a:lnSpc>
                        <a:spcBef>
                          <a:spcPts val="0"/>
                        </a:spcBef>
                        <a:spcAft>
                          <a:spcPts val="1000"/>
                        </a:spcAft>
                        <a:buFont typeface="Arial" pitchFamily="34" charset="0"/>
                        <a:buChar char="•"/>
                      </a:pPr>
                      <a:r>
                        <a:rPr lang="en-US" sz="2000">
                          <a:effectLst/>
                        </a:rPr>
                        <a:t>ABSOLUTE: Chỉ định số dòng (n) dữ liệu cần đọc, được đọc từ dòng đầu tiên.</a:t>
                      </a:r>
                      <a:endParaRPr lang="en-US" sz="2000">
                        <a:effectLst/>
                        <a:latin typeface="VNI-Times"/>
                        <a:ea typeface="Calibri"/>
                        <a:cs typeface="Times New Roman"/>
                      </a:endParaRPr>
                    </a:p>
                  </a:txBody>
                  <a:tcPr marL="68580" marR="68580" marT="0" marB="0"/>
                </a:tc>
              </a:tr>
              <a:tr h="572394">
                <a:tc>
                  <a:txBody>
                    <a:bodyPr/>
                    <a:lstStyle/>
                    <a:p>
                      <a:pPr marL="342900" marR="0" lvl="0" indent="-342900" algn="just">
                        <a:lnSpc>
                          <a:spcPct val="115000"/>
                        </a:lnSpc>
                        <a:spcBef>
                          <a:spcPts val="0"/>
                        </a:spcBef>
                        <a:spcAft>
                          <a:spcPts val="1000"/>
                        </a:spcAft>
                        <a:buFont typeface="Arial" pitchFamily="34" charset="0"/>
                        <a:buChar char="•"/>
                      </a:pPr>
                      <a:r>
                        <a:rPr lang="en-US" sz="2000">
                          <a:effectLst/>
                        </a:rPr>
                        <a:t>Tên_cursor: tên của biến cursor đã định nghĩa trước đó bằng lệnh DECLARE</a:t>
                      </a:r>
                      <a:endParaRPr lang="en-US" sz="2000">
                        <a:effectLst/>
                        <a:latin typeface="VNI-Times"/>
                        <a:ea typeface="Calibri"/>
                        <a:cs typeface="Times New Roman"/>
                      </a:endParaRPr>
                    </a:p>
                  </a:txBody>
                  <a:tcPr marL="68580" marR="68580" marT="0" marB="0"/>
                </a:tc>
              </a:tr>
              <a:tr h="871969">
                <a:tc>
                  <a:txBody>
                    <a:bodyPr/>
                    <a:lstStyle/>
                    <a:p>
                      <a:pPr marL="342900" marR="0" lvl="0" indent="-342900" algn="just">
                        <a:lnSpc>
                          <a:spcPct val="115000"/>
                        </a:lnSpc>
                        <a:spcBef>
                          <a:spcPts val="0"/>
                        </a:spcBef>
                        <a:spcAft>
                          <a:spcPts val="1000"/>
                        </a:spcAft>
                        <a:buFont typeface="Arial" pitchFamily="34" charset="0"/>
                        <a:buChar char="•"/>
                      </a:pPr>
                      <a:r>
                        <a:rPr lang="en-US" sz="2000">
                          <a:effectLst/>
                        </a:rPr>
                        <a:t>Danh_sách_biến: danh sách tên các biến cục bộ đã được định nghĩa trước đó . các biến này sẽ lưu trữ các giá trị dữ liệu được đọc từ lệnh FETCH.</a:t>
                      </a:r>
                      <a:endParaRPr lang="en-US" sz="2000">
                        <a:effectLst/>
                        <a:latin typeface="VNI-Times"/>
                        <a:ea typeface="Calibri"/>
                        <a:cs typeface="Times New Roman"/>
                      </a:endParaRPr>
                    </a:p>
                  </a:txBody>
                  <a:tcPr marL="68580" marR="68580" marT="0" marB="0"/>
                </a:tc>
              </a:tr>
            </a:tbl>
          </a:graphicData>
        </a:graphic>
      </p:graphicFrame>
      <p:sp>
        <p:nvSpPr>
          <p:cNvPr id="5" name="Footer Placeholder 4"/>
          <p:cNvSpPr>
            <a:spLocks noGrp="1"/>
          </p:cNvSpPr>
          <p:nvPr>
            <p:ph type="ftr" sz="quarter" idx="11"/>
          </p:nvPr>
        </p:nvSpPr>
        <p:spPr/>
        <p:txBody>
          <a:bodyPr/>
          <a:lstStyle/>
          <a:p>
            <a:r>
              <a:rPr lang="vi-VN" smtClean="0"/>
              <a:t>Khoa CNTT - CĐKT Lý Tự Trọng</a:t>
            </a:r>
            <a:endParaRPr lang="en-US"/>
          </a:p>
        </p:txBody>
      </p:sp>
      <p:sp>
        <p:nvSpPr>
          <p:cNvPr id="6" name="Date Placeholder 5"/>
          <p:cNvSpPr>
            <a:spLocks noGrp="1"/>
          </p:cNvSpPr>
          <p:nvPr>
            <p:ph type="dt" sz="half" idx="10"/>
          </p:nvPr>
        </p:nvSpPr>
        <p:spPr/>
        <p:txBody>
          <a:bodyPr/>
          <a:lstStyle/>
          <a:p>
            <a:r>
              <a:rPr lang="en-US" smtClean="0"/>
              <a:t>Hệ Quản Trị CSDL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38848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ircle(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rmAutofit fontScale="90000"/>
          </a:bodyPr>
          <a:lstStyle/>
          <a:p>
            <a:r>
              <a:rPr lang="en-US" sz="3100"/>
              <a:t>Hình ảnh minh hoạ việc đọc dữ liệu theo các thứ tự khác </a:t>
            </a:r>
            <a:r>
              <a:rPr lang="en-US" sz="3100" smtClean="0"/>
              <a:t>nhau</a:t>
            </a:r>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16851940"/>
              </p:ext>
            </p:extLst>
          </p:nvPr>
        </p:nvGraphicFramePr>
        <p:xfrm>
          <a:off x="152399" y="1295397"/>
          <a:ext cx="8991601" cy="4572006"/>
        </p:xfrm>
        <a:graphic>
          <a:graphicData uri="http://schemas.openxmlformats.org/drawingml/2006/table">
            <a:tbl>
              <a:tblPr firstRow="1" firstCol="1" bandRow="1">
                <a:tableStyleId>{5C22544A-7EE6-4342-B048-85BDC9FD1C3A}</a:tableStyleId>
              </a:tblPr>
              <a:tblGrid>
                <a:gridCol w="1884288"/>
                <a:gridCol w="539797"/>
                <a:gridCol w="1709354"/>
                <a:gridCol w="491814"/>
                <a:gridCol w="1757334"/>
                <a:gridCol w="539797"/>
                <a:gridCol w="2069217"/>
              </a:tblGrid>
              <a:tr h="795192">
                <a:tc>
                  <a:txBody>
                    <a:bodyPr/>
                    <a:lstStyle/>
                    <a:p>
                      <a:pPr marL="0" marR="0" algn="ctr">
                        <a:lnSpc>
                          <a:spcPct val="115000"/>
                        </a:lnSpc>
                        <a:spcBef>
                          <a:spcPts val="0"/>
                        </a:spcBef>
                        <a:spcAft>
                          <a:spcPts val="1000"/>
                        </a:spcAft>
                      </a:pPr>
                      <a:r>
                        <a:rPr lang="en-US" sz="1200">
                          <a:effectLst/>
                        </a:rPr>
                        <a:t>Fetch first</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Fetch next</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Fetch relative 4</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Fetch absolute  3</a:t>
                      </a:r>
                      <a:endParaRPr lang="en-US" sz="1200">
                        <a:effectLst/>
                        <a:latin typeface="VNI-Times"/>
                        <a:ea typeface="Calibri"/>
                        <a:cs typeface="Times New Roman"/>
                      </a:endParaRPr>
                    </a:p>
                  </a:txBody>
                  <a:tcPr marL="68580" marR="68580" marT="0" marB="0"/>
                </a:tc>
              </a:tr>
              <a:tr h="419646">
                <a:tc>
                  <a:txBody>
                    <a:bodyPr/>
                    <a:lstStyle/>
                    <a:p>
                      <a:pPr marL="0" marR="0" algn="ctr">
                        <a:lnSpc>
                          <a:spcPct val="115000"/>
                        </a:lnSpc>
                        <a:spcBef>
                          <a:spcPts val="0"/>
                        </a:spcBef>
                        <a:spcAft>
                          <a:spcPts val="1000"/>
                        </a:spcAft>
                      </a:pPr>
                      <a:r>
                        <a:rPr lang="en-US" sz="1200">
                          <a:effectLst/>
                          <a:highlight>
                            <a:srgbClr val="FFFF00"/>
                          </a:highlight>
                        </a:rPr>
                        <a:t>R1</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R1</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R1</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R1</a:t>
                      </a:r>
                      <a:endParaRPr lang="en-US" sz="1200">
                        <a:effectLst/>
                        <a:latin typeface="VNI-Times"/>
                        <a:ea typeface="Calibri"/>
                        <a:cs typeface="Times New Roman"/>
                      </a:endParaRPr>
                    </a:p>
                  </a:txBody>
                  <a:tcPr marL="68580" marR="68580" marT="0" marB="0"/>
                </a:tc>
              </a:tr>
              <a:tr h="419646">
                <a:tc>
                  <a:txBody>
                    <a:bodyPr/>
                    <a:lstStyle/>
                    <a:p>
                      <a:pPr marL="0" marR="0" algn="ctr">
                        <a:lnSpc>
                          <a:spcPct val="115000"/>
                        </a:lnSpc>
                        <a:spcBef>
                          <a:spcPts val="0"/>
                        </a:spcBef>
                        <a:spcAft>
                          <a:spcPts val="1000"/>
                        </a:spcAft>
                      </a:pPr>
                      <a:r>
                        <a:rPr lang="en-US" sz="1200">
                          <a:effectLst/>
                        </a:rPr>
                        <a:t>R2</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highlight>
                            <a:srgbClr val="FFFF00"/>
                          </a:highlight>
                        </a:rPr>
                        <a:t>R2</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R2</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R2</a:t>
                      </a:r>
                      <a:endParaRPr lang="en-US" sz="1200">
                        <a:effectLst/>
                        <a:latin typeface="VNI-Times"/>
                        <a:ea typeface="Calibri"/>
                        <a:cs typeface="Times New Roman"/>
                      </a:endParaRPr>
                    </a:p>
                  </a:txBody>
                  <a:tcPr marL="68580" marR="68580" marT="0" marB="0"/>
                </a:tc>
              </a:tr>
              <a:tr h="419646">
                <a:tc>
                  <a:txBody>
                    <a:bodyPr/>
                    <a:lstStyle/>
                    <a:p>
                      <a:pPr marL="0" marR="0" algn="ctr">
                        <a:lnSpc>
                          <a:spcPct val="115000"/>
                        </a:lnSpc>
                        <a:spcBef>
                          <a:spcPts val="0"/>
                        </a:spcBef>
                        <a:spcAft>
                          <a:spcPts val="1000"/>
                        </a:spcAft>
                      </a:pPr>
                      <a:r>
                        <a:rPr lang="en-US" sz="1200">
                          <a:effectLst/>
                        </a:rPr>
                        <a:t>R3</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R3</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R3</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highlight>
                            <a:srgbClr val="FFFF00"/>
                          </a:highlight>
                        </a:rPr>
                        <a:t>R3</a:t>
                      </a:r>
                      <a:endParaRPr lang="en-US" sz="1200">
                        <a:effectLst/>
                        <a:latin typeface="VNI-Times"/>
                        <a:ea typeface="Calibri"/>
                        <a:cs typeface="Times New Roman"/>
                      </a:endParaRPr>
                    </a:p>
                  </a:txBody>
                  <a:tcPr marL="68580" marR="68580" marT="0" marB="0"/>
                </a:tc>
              </a:tr>
              <a:tr h="419646">
                <a:tc>
                  <a:txBody>
                    <a:bodyPr/>
                    <a:lstStyle/>
                    <a:p>
                      <a:pPr marL="0" marR="0" algn="ctr">
                        <a:lnSpc>
                          <a:spcPct val="115000"/>
                        </a:lnSpc>
                        <a:spcBef>
                          <a:spcPts val="0"/>
                        </a:spcBef>
                        <a:spcAft>
                          <a:spcPts val="1000"/>
                        </a:spcAft>
                      </a:pPr>
                      <a:r>
                        <a:rPr lang="en-US" sz="1200">
                          <a:effectLst/>
                        </a:rPr>
                        <a:t>R4</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R4</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R4</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R4</a:t>
                      </a:r>
                      <a:endParaRPr lang="en-US" sz="1200">
                        <a:effectLst/>
                        <a:latin typeface="VNI-Times"/>
                        <a:ea typeface="Calibri"/>
                        <a:cs typeface="Times New Roman"/>
                      </a:endParaRPr>
                    </a:p>
                  </a:txBody>
                  <a:tcPr marL="68580" marR="68580" marT="0" marB="0"/>
                </a:tc>
              </a:tr>
              <a:tr h="419646">
                <a:tc>
                  <a:txBody>
                    <a:bodyPr/>
                    <a:lstStyle/>
                    <a:p>
                      <a:pPr marL="0" marR="0" algn="ctr">
                        <a:lnSpc>
                          <a:spcPct val="115000"/>
                        </a:lnSpc>
                        <a:spcBef>
                          <a:spcPts val="0"/>
                        </a:spcBef>
                        <a:spcAft>
                          <a:spcPts val="1000"/>
                        </a:spcAft>
                      </a:pPr>
                      <a:r>
                        <a:rPr lang="en-US" sz="1200">
                          <a:effectLst/>
                        </a:rPr>
                        <a:t>R5</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R5</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R5</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R5</a:t>
                      </a:r>
                      <a:endParaRPr lang="en-US" sz="1200">
                        <a:effectLst/>
                        <a:latin typeface="VNI-Times"/>
                        <a:ea typeface="Calibri"/>
                        <a:cs typeface="Times New Roman"/>
                      </a:endParaRPr>
                    </a:p>
                  </a:txBody>
                  <a:tcPr marL="68580" marR="68580" marT="0" marB="0"/>
                </a:tc>
              </a:tr>
              <a:tr h="419646">
                <a:tc>
                  <a:txBody>
                    <a:bodyPr/>
                    <a:lstStyle/>
                    <a:p>
                      <a:pPr marL="0" marR="0" algn="ctr">
                        <a:lnSpc>
                          <a:spcPct val="115000"/>
                        </a:lnSpc>
                        <a:spcBef>
                          <a:spcPts val="0"/>
                        </a:spcBef>
                        <a:spcAft>
                          <a:spcPts val="1000"/>
                        </a:spcAft>
                      </a:pPr>
                      <a:r>
                        <a:rPr lang="en-US" sz="1200">
                          <a:effectLst/>
                        </a:rPr>
                        <a:t>R6</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R6</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highlight>
                            <a:srgbClr val="FFFF00"/>
                          </a:highlight>
                        </a:rPr>
                        <a:t>R6</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R6</a:t>
                      </a:r>
                      <a:endParaRPr lang="en-US" sz="1200">
                        <a:effectLst/>
                        <a:latin typeface="VNI-Times"/>
                        <a:ea typeface="Calibri"/>
                        <a:cs typeface="Times New Roman"/>
                      </a:endParaRPr>
                    </a:p>
                  </a:txBody>
                  <a:tcPr marL="68580" marR="68580" marT="0" marB="0"/>
                </a:tc>
              </a:tr>
              <a:tr h="419646">
                <a:tc>
                  <a:txBody>
                    <a:bodyPr/>
                    <a:lstStyle/>
                    <a:p>
                      <a:pPr marL="0" marR="0" algn="ctr">
                        <a:lnSpc>
                          <a:spcPct val="115000"/>
                        </a:lnSpc>
                        <a:spcBef>
                          <a:spcPts val="0"/>
                        </a:spcBef>
                        <a:spcAft>
                          <a:spcPts val="1000"/>
                        </a:spcAft>
                      </a:pPr>
                      <a:r>
                        <a:rPr lang="en-US" sz="1200">
                          <a:effectLst/>
                        </a:rPr>
                        <a:t>R7</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R7</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R7</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R7</a:t>
                      </a:r>
                      <a:endParaRPr lang="en-US" sz="1200">
                        <a:effectLst/>
                        <a:latin typeface="VNI-Times"/>
                        <a:ea typeface="Calibri"/>
                        <a:cs typeface="Times New Roman"/>
                      </a:endParaRPr>
                    </a:p>
                  </a:txBody>
                  <a:tcPr marL="68580" marR="68580" marT="0" marB="0"/>
                </a:tc>
              </a:tr>
              <a:tr h="419646">
                <a:tc>
                  <a:txBody>
                    <a:bodyPr/>
                    <a:lstStyle/>
                    <a:p>
                      <a:pPr marL="0" marR="0" algn="ctr">
                        <a:lnSpc>
                          <a:spcPct val="115000"/>
                        </a:lnSpc>
                        <a:spcBef>
                          <a:spcPts val="0"/>
                        </a:spcBef>
                        <a:spcAft>
                          <a:spcPts val="1000"/>
                        </a:spcAft>
                      </a:pPr>
                      <a:r>
                        <a:rPr lang="en-US" sz="1200">
                          <a:effectLst/>
                        </a:rPr>
                        <a:t>R7</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R8</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R8</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ctr">
                        <a:lnSpc>
                          <a:spcPct val="115000"/>
                        </a:lnSpc>
                        <a:spcBef>
                          <a:spcPts val="0"/>
                        </a:spcBef>
                        <a:spcAft>
                          <a:spcPts val="1000"/>
                        </a:spcAft>
                      </a:pPr>
                      <a:r>
                        <a:rPr lang="en-US" sz="1200">
                          <a:effectLst/>
                        </a:rPr>
                        <a:t>R8</a:t>
                      </a:r>
                      <a:endParaRPr lang="en-US" sz="1200">
                        <a:effectLst/>
                        <a:latin typeface="VNI-Times"/>
                        <a:ea typeface="Calibri"/>
                        <a:cs typeface="Times New Roman"/>
                      </a:endParaRPr>
                    </a:p>
                  </a:txBody>
                  <a:tcPr marL="68580" marR="68580" marT="0" marB="0"/>
                </a:tc>
              </a:tr>
              <a:tr h="419646">
                <a:tc>
                  <a:txBody>
                    <a:bodyPr/>
                    <a:lstStyle/>
                    <a:p>
                      <a:pPr marL="0" marR="0" algn="just">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just">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just">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just">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just">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just">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c>
                  <a:txBody>
                    <a:bodyPr/>
                    <a:lstStyle/>
                    <a:p>
                      <a:pPr marL="0" marR="0" algn="just">
                        <a:lnSpc>
                          <a:spcPct val="115000"/>
                        </a:lnSpc>
                        <a:spcBef>
                          <a:spcPts val="0"/>
                        </a:spcBef>
                        <a:spcAft>
                          <a:spcPts val="1000"/>
                        </a:spcAft>
                      </a:pPr>
                      <a:r>
                        <a:rPr lang="en-US" sz="1200">
                          <a:effectLst/>
                        </a:rPr>
                        <a:t> </a:t>
                      </a:r>
                      <a:endParaRPr lang="en-US" sz="1200">
                        <a:effectLst/>
                        <a:latin typeface="VNI-Times"/>
                        <a:ea typeface="Calibri"/>
                        <a:cs typeface="Times New Roman"/>
                      </a:endParaRPr>
                    </a:p>
                  </a:txBody>
                  <a:tcPr marL="68580" marR="68580" marT="0" marB="0"/>
                </a:tc>
              </a:tr>
            </a:tbl>
          </a:graphicData>
        </a:graphic>
      </p:graphicFrame>
      <p:sp>
        <p:nvSpPr>
          <p:cNvPr id="5" name="Rectangle 4"/>
          <p:cNvSpPr/>
          <p:nvPr/>
        </p:nvSpPr>
        <p:spPr>
          <a:xfrm>
            <a:off x="152400" y="5943600"/>
            <a:ext cx="8763000" cy="76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a:solidFill>
                  <a:schemeClr val="tx1"/>
                </a:solidFill>
              </a:rPr>
              <a:t>MS-SQL server cung cấp một biến hệ thống @@FETCH_TATUS để kiểm tra tình trạng đọc dữ liệu là thành công hay thất bại. giá trị biến trả về 0 khi việc đọc dữ liệu thành công.</a:t>
            </a:r>
          </a:p>
          <a:p>
            <a:endParaRPr lang="en-US" sz="1400">
              <a:solidFill>
                <a:schemeClr val="tx1"/>
              </a:solidFill>
            </a:endParaRPr>
          </a:p>
        </p:txBody>
      </p:sp>
      <p:sp>
        <p:nvSpPr>
          <p:cNvPr id="3" name="Footer Placeholder 2"/>
          <p:cNvSpPr>
            <a:spLocks noGrp="1"/>
          </p:cNvSpPr>
          <p:nvPr>
            <p:ph type="ftr" sz="quarter" idx="11"/>
          </p:nvPr>
        </p:nvSpPr>
        <p:spPr/>
        <p:txBody>
          <a:bodyPr/>
          <a:lstStyle/>
          <a:p>
            <a:r>
              <a:rPr lang="vi-VN" smtClean="0"/>
              <a:t>Khoa CNTT - CĐKT Lý Tự Trọng</a:t>
            </a:r>
            <a:endParaRPr lang="en-US"/>
          </a:p>
        </p:txBody>
      </p:sp>
      <p:sp>
        <p:nvSpPr>
          <p:cNvPr id="6" name="Date Placeholder 5"/>
          <p:cNvSpPr>
            <a:spLocks noGrp="1"/>
          </p:cNvSpPr>
          <p:nvPr>
            <p:ph type="dt" sz="half" idx="10"/>
          </p:nvPr>
        </p:nvSpPr>
        <p:spPr/>
        <p:txBody>
          <a:bodyPr/>
          <a:lstStyle/>
          <a:p>
            <a:r>
              <a:rPr lang="en-US" smtClean="0"/>
              <a:t>Hệ Quản Trị CSDL  </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274544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3600" smtClean="0">
                <a:solidFill>
                  <a:srgbClr val="C00000"/>
                </a:solidFill>
              </a:rPr>
              <a:t>7. </a:t>
            </a:r>
            <a:r>
              <a:rPr lang="en-US" sz="3600">
                <a:solidFill>
                  <a:srgbClr val="C00000"/>
                </a:solidFill>
              </a:rPr>
              <a:t>ĐÓNG CURSOR</a:t>
            </a:r>
            <a:r>
              <a:rPr lang="en-US" sz="3600" smtClean="0">
                <a:solidFill>
                  <a:srgbClr val="C00000"/>
                </a:solidFill>
              </a:rPr>
              <a:t>:</a:t>
            </a:r>
            <a:endParaRPr lang="en-US" sz="3600">
              <a:solidFill>
                <a:srgbClr val="C00000"/>
              </a:solidFill>
            </a:endParaRPr>
          </a:p>
        </p:txBody>
      </p:sp>
      <p:sp>
        <p:nvSpPr>
          <p:cNvPr id="3" name="Content Placeholder 2"/>
          <p:cNvSpPr>
            <a:spLocks noGrp="1"/>
          </p:cNvSpPr>
          <p:nvPr>
            <p:ph idx="1"/>
          </p:nvPr>
        </p:nvSpPr>
        <p:spPr/>
        <p:txBody>
          <a:bodyPr/>
          <a:lstStyle/>
          <a:p>
            <a:pPr marL="0" indent="0">
              <a:buNone/>
            </a:pPr>
            <a:r>
              <a:rPr lang="en-US"/>
              <a:t>Đây là công việc sau cùng phải thực hiện khi sử dụng biến có kiểu cursor. Thông thường đóng cursor chúng ta phải phối hợp cả hai lệnh như mô tả bên dưới</a:t>
            </a:r>
          </a:p>
          <a:p>
            <a:pPr marL="855663" indent="0">
              <a:buNone/>
            </a:pPr>
            <a:r>
              <a:rPr lang="en-US" b="1">
                <a:solidFill>
                  <a:srgbClr val="FF0000"/>
                </a:solidFill>
              </a:rPr>
              <a:t>CLOSE    tên_cursor</a:t>
            </a:r>
            <a:endParaRPr lang="en-US">
              <a:solidFill>
                <a:srgbClr val="FF0000"/>
              </a:solidFill>
            </a:endParaRPr>
          </a:p>
          <a:p>
            <a:pPr marL="855663" indent="0">
              <a:buNone/>
            </a:pPr>
            <a:r>
              <a:rPr lang="en-US" b="1">
                <a:solidFill>
                  <a:srgbClr val="FF0000"/>
                </a:solidFill>
              </a:rPr>
              <a:t>DEALLOCATE      tên_cursor</a:t>
            </a:r>
            <a:endParaRPr lang="en-US">
              <a:solidFill>
                <a:srgbClr val="FF0000"/>
              </a:solidFill>
            </a:endParaRPr>
          </a:p>
          <a:p>
            <a:pPr marL="0" indent="0">
              <a:buNone/>
            </a:pPr>
            <a:r>
              <a:rPr lang="en-US"/>
              <a:t>Lệnh CLOSE chỉ là thực hiện hành động giải phóng các dòng dữ liệu tham chiếu bên trong biến cursor.</a:t>
            </a:r>
          </a:p>
          <a:p>
            <a:pPr marL="0" indent="0">
              <a:buNone/>
            </a:pPr>
            <a:r>
              <a:rPr lang="en-US"/>
              <a:t>Lệnh DEALLOCATE để giải phóng thật sự biến cursor ra khỉi bộ nhớ. Sau khi thực hiện lệnh này , nếu có lệnh nào tham chiếu đến tên cursor đều sẽ gây ra lỗi.</a:t>
            </a:r>
          </a:p>
          <a:p>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722639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noAutofit/>
          </a:bodyPr>
          <a:lstStyle/>
          <a:p>
            <a:r>
              <a:rPr lang="en-US" sz="2800" b="1" i="1" u="sng"/>
              <a:t>Sau đây là sơ đồ minh hoạ tóm tắt biến kiểu </a:t>
            </a:r>
            <a:r>
              <a:rPr lang="en-US" sz="2800" b="1" i="1" u="sng" smtClean="0"/>
              <a:t>cursor</a:t>
            </a:r>
            <a:endParaRPr lang="en-US" sz="2800"/>
          </a:p>
        </p:txBody>
      </p:sp>
      <p:sp>
        <p:nvSpPr>
          <p:cNvPr id="3" name="Content Placeholder 2"/>
          <p:cNvSpPr>
            <a:spLocks noGrp="1"/>
          </p:cNvSpPr>
          <p:nvPr>
            <p:ph idx="1"/>
          </p:nvPr>
        </p:nvSpPr>
        <p:spPr>
          <a:xfrm>
            <a:off x="228600" y="990600"/>
            <a:ext cx="8458200" cy="5562600"/>
          </a:xfrm>
        </p:spPr>
        <p:txBody>
          <a:bodyPr>
            <a:normAutofit fontScale="77500" lnSpcReduction="20000"/>
          </a:bodyPr>
          <a:lstStyle/>
          <a:p>
            <a:pPr marL="0" indent="0">
              <a:buNone/>
            </a:pPr>
            <a:r>
              <a:rPr lang="en-US" b="1"/>
              <a:t>----1. Khai báo biến kiểu cursor</a:t>
            </a:r>
            <a:endParaRPr lang="en-US"/>
          </a:p>
          <a:p>
            <a:pPr marL="0" indent="0">
              <a:buNone/>
            </a:pPr>
            <a:r>
              <a:rPr lang="en-US"/>
              <a:t>DECLARE       tên_cursor      CURSOR</a:t>
            </a:r>
          </a:p>
          <a:p>
            <a:pPr marL="0" indent="0">
              <a:buNone/>
            </a:pPr>
            <a:r>
              <a:rPr lang="en-US"/>
              <a:t>       [kiểu đọc  |   cập nhật dữ liệu]</a:t>
            </a:r>
          </a:p>
          <a:p>
            <a:pPr marL="0" indent="0">
              <a:buNone/>
            </a:pPr>
            <a:r>
              <a:rPr lang="en-US"/>
              <a:t>FOR</a:t>
            </a:r>
          </a:p>
          <a:p>
            <a:pPr marL="0" indent="0">
              <a:buNone/>
            </a:pPr>
            <a:r>
              <a:rPr lang="en-US"/>
              <a:t>       Câu_lệnh_select</a:t>
            </a:r>
          </a:p>
          <a:p>
            <a:pPr marL="0" indent="0">
              <a:buNone/>
            </a:pPr>
            <a:r>
              <a:rPr lang="en-US" b="1"/>
              <a:t>-----2.mở cursor</a:t>
            </a:r>
            <a:endParaRPr lang="en-US"/>
          </a:p>
          <a:p>
            <a:pPr marL="0" indent="0">
              <a:buNone/>
            </a:pPr>
            <a:r>
              <a:rPr lang="en-US"/>
              <a:t>OPEN tên_cursor</a:t>
            </a:r>
          </a:p>
          <a:p>
            <a:pPr marL="0" indent="0">
              <a:buNone/>
            </a:pPr>
            <a:r>
              <a:rPr lang="en-US" b="1"/>
              <a:t>-----3. Đọc dữ liệu và cập nhật gái trị</a:t>
            </a:r>
            <a:endParaRPr lang="en-US"/>
          </a:p>
          <a:p>
            <a:pPr marL="0" indent="0">
              <a:buNone/>
            </a:pPr>
            <a:r>
              <a:rPr lang="en-US"/>
              <a:t>WHILE  0=0</a:t>
            </a:r>
          </a:p>
          <a:p>
            <a:pPr marL="0" indent="0">
              <a:buNone/>
            </a:pPr>
            <a:r>
              <a:rPr lang="en-US"/>
              <a:t>BEGIN</a:t>
            </a:r>
          </a:p>
          <a:p>
            <a:pPr marL="0" indent="0">
              <a:buNone/>
            </a:pPr>
            <a:r>
              <a:rPr lang="en-US"/>
              <a:t>	FETCH    NEXT   FROM   &lt;tên_cursor&gt;</a:t>
            </a:r>
          </a:p>
          <a:p>
            <a:pPr marL="0" indent="0">
              <a:buNone/>
            </a:pPr>
            <a:r>
              <a:rPr lang="en-US"/>
              <a:t>		[INTO      danh_sách_biến]</a:t>
            </a:r>
          </a:p>
          <a:p>
            <a:pPr marL="0" indent="0">
              <a:buNone/>
            </a:pPr>
            <a:r>
              <a:rPr lang="en-US"/>
              <a:t>	IF      @@FETCH_STATUS&lt;&gt;0</a:t>
            </a:r>
          </a:p>
          <a:p>
            <a:pPr marL="0" indent="0">
              <a:buNone/>
            </a:pPr>
            <a:r>
              <a:rPr lang="en-US"/>
              <a:t>		BREAK</a:t>
            </a:r>
          </a:p>
          <a:p>
            <a:pPr marL="0" indent="0">
              <a:buNone/>
            </a:pPr>
            <a:r>
              <a:rPr lang="en-US"/>
              <a:t>	------cập nhật dữ liệu trong cursor</a:t>
            </a:r>
          </a:p>
          <a:p>
            <a:pPr marL="0" indent="0">
              <a:buNone/>
            </a:pPr>
            <a:r>
              <a:rPr lang="en-US"/>
              <a:t>END</a:t>
            </a:r>
          </a:p>
          <a:p>
            <a:pPr marL="0" indent="0">
              <a:buNone/>
            </a:pPr>
            <a:r>
              <a:rPr lang="en-US" b="1"/>
              <a:t>-----4. Đóng cursor</a:t>
            </a:r>
            <a:endParaRPr lang="en-US"/>
          </a:p>
          <a:p>
            <a:pPr marL="0" indent="0">
              <a:buNone/>
            </a:pPr>
            <a:r>
              <a:rPr lang="en-US"/>
              <a:t>CLOSE   tên_cursor</a:t>
            </a:r>
          </a:p>
          <a:p>
            <a:pPr marL="0" indent="0">
              <a:buNone/>
            </a:pPr>
            <a:r>
              <a:rPr lang="en-US"/>
              <a:t>DEALLOCATE    </a:t>
            </a:r>
            <a:r>
              <a:rPr lang="en-US" smtClean="0"/>
              <a:t>tên_cursor</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128496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
                                            <p:txEl>
                                              <p:pRg st="15" end="15"/>
                                            </p:txEl>
                                          </p:spTgt>
                                        </p:tgtEl>
                                        <p:attrNameLst>
                                          <p:attrName>style.visibility</p:attrName>
                                        </p:attrNameLst>
                                      </p:cBhvr>
                                      <p:to>
                                        <p:strVal val="visible"/>
                                      </p:to>
                                    </p:set>
                                    <p:anim calcmode="lin" valueType="num">
                                      <p:cBhvr additive="base">
                                        <p:cTn id="97"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
                                            <p:txEl>
                                              <p:pRg st="16" end="16"/>
                                            </p:txEl>
                                          </p:spTgt>
                                        </p:tgtEl>
                                        <p:attrNameLst>
                                          <p:attrName>style.visibility</p:attrName>
                                        </p:attrNameLst>
                                      </p:cBhvr>
                                      <p:to>
                                        <p:strVal val="visible"/>
                                      </p:to>
                                    </p:set>
                                    <p:anim calcmode="lin" valueType="num">
                                      <p:cBhvr additive="base">
                                        <p:cTn id="103"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
                                            <p:txEl>
                                              <p:pRg st="17" end="17"/>
                                            </p:txEl>
                                          </p:spTgt>
                                        </p:tgtEl>
                                        <p:attrNameLst>
                                          <p:attrName>style.visibility</p:attrName>
                                        </p:attrNameLst>
                                      </p:cBhvr>
                                      <p:to>
                                        <p:strVal val="visible"/>
                                      </p:to>
                                    </p:set>
                                    <p:anim calcmode="lin" valueType="num">
                                      <p:cBhvr additive="base">
                                        <p:cTn id="109"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
                                            <p:txEl>
                                              <p:pRg st="18" end="18"/>
                                            </p:txEl>
                                          </p:spTgt>
                                        </p:tgtEl>
                                        <p:attrNameLst>
                                          <p:attrName>style.visibility</p:attrName>
                                        </p:attrNameLst>
                                      </p:cBhvr>
                                      <p:to>
                                        <p:strVal val="visible"/>
                                      </p:to>
                                    </p:set>
                                    <p:anim calcmode="lin" valueType="num">
                                      <p:cBhvr additive="base">
                                        <p:cTn id="115"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3">
                                            <p:txEl>
                                              <p:pRg st="18" end="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lstStyle/>
          <a:p>
            <a:r>
              <a:rPr lang="en-US" smtClean="0"/>
              <a:t>8.   Ví dụ</a:t>
            </a:r>
            <a:endParaRPr lang="en-US"/>
          </a:p>
        </p:txBody>
      </p:sp>
      <p:sp>
        <p:nvSpPr>
          <p:cNvPr id="3" name="Content Placeholder 2"/>
          <p:cNvSpPr>
            <a:spLocks noGrp="1"/>
          </p:cNvSpPr>
          <p:nvPr>
            <p:ph idx="1"/>
          </p:nvPr>
        </p:nvSpPr>
        <p:spPr>
          <a:xfrm>
            <a:off x="457200" y="990600"/>
            <a:ext cx="8229600" cy="5486400"/>
          </a:xfrm>
        </p:spPr>
        <p:txBody>
          <a:bodyPr>
            <a:normAutofit fontScale="70000" lnSpcReduction="20000"/>
          </a:bodyPr>
          <a:lstStyle/>
          <a:p>
            <a:pPr marL="0" indent="0">
              <a:buNone/>
            </a:pPr>
            <a:r>
              <a:rPr lang="en-US"/>
              <a:t>Định nghĩa một biến cursor chứa toàn bộ dòng dữ liệu của bảng VATTU, các dòng dữ liệu cho phép cập nhật.</a:t>
            </a:r>
          </a:p>
          <a:p>
            <a:pPr marL="0" indent="0">
              <a:buNone/>
            </a:pPr>
            <a:r>
              <a:rPr lang="en-US"/>
              <a:t>---1--khai báo biến cursor</a:t>
            </a:r>
          </a:p>
          <a:p>
            <a:pPr marL="0" indent="0">
              <a:buNone/>
            </a:pPr>
            <a:r>
              <a:rPr lang="en-US"/>
              <a:t>DECLARE cur_vattu CURSOR</a:t>
            </a:r>
          </a:p>
          <a:p>
            <a:pPr marL="0" indent="0">
              <a:buNone/>
            </a:pPr>
            <a:r>
              <a:rPr lang="en-US"/>
              <a:t>DYNAMIC</a:t>
            </a:r>
          </a:p>
          <a:p>
            <a:pPr marL="0" indent="0">
              <a:buNone/>
            </a:pPr>
            <a:r>
              <a:rPr lang="en-US"/>
              <a:t>FOR</a:t>
            </a:r>
          </a:p>
          <a:p>
            <a:pPr marL="0" indent="0">
              <a:buNone/>
            </a:pPr>
            <a:r>
              <a:rPr lang="en-US"/>
              <a:t>SELECT * FROM VATTU</a:t>
            </a:r>
          </a:p>
          <a:p>
            <a:pPr marL="0" indent="0">
              <a:buNone/>
            </a:pPr>
            <a:r>
              <a:rPr lang="en-US"/>
              <a:t>WHERE MAVTU LIKE 'TV%'</a:t>
            </a:r>
          </a:p>
          <a:p>
            <a:pPr marL="0" indent="0">
              <a:buNone/>
            </a:pPr>
            <a:r>
              <a:rPr lang="en-US"/>
              <a:t>---2--Mở Cursor</a:t>
            </a:r>
          </a:p>
          <a:p>
            <a:pPr marL="0" indent="0">
              <a:buNone/>
            </a:pPr>
            <a:r>
              <a:rPr lang="en-US"/>
              <a:t>OPEN cur_vattu</a:t>
            </a:r>
          </a:p>
          <a:p>
            <a:pPr marL="0" indent="0">
              <a:buNone/>
            </a:pPr>
            <a:r>
              <a:rPr lang="en-US"/>
              <a:t>----3---Đọc và xử lý dữ liệu trên cursor</a:t>
            </a:r>
          </a:p>
          <a:p>
            <a:pPr marL="0" indent="0">
              <a:buNone/>
            </a:pPr>
            <a:r>
              <a:rPr lang="en-US"/>
              <a:t>FETCH NEXT FROM cur_vattu</a:t>
            </a:r>
          </a:p>
          <a:p>
            <a:pPr marL="0" indent="0">
              <a:buNone/>
            </a:pPr>
            <a:r>
              <a:rPr lang="en-US"/>
              <a:t>WHILE @@FETCH_STATUS=0</a:t>
            </a:r>
          </a:p>
          <a:p>
            <a:pPr marL="0" indent="0">
              <a:buNone/>
            </a:pPr>
            <a:r>
              <a:rPr lang="en-US"/>
              <a:t>---đọc tiếp các dòng kế trong khi việc đọc thành công</a:t>
            </a:r>
          </a:p>
          <a:p>
            <a:pPr marL="0" indent="0">
              <a:buNone/>
            </a:pPr>
            <a:r>
              <a:rPr lang="en-US"/>
              <a:t>BEGIN</a:t>
            </a:r>
          </a:p>
          <a:p>
            <a:pPr marL="0" indent="0">
              <a:buNone/>
            </a:pPr>
            <a:r>
              <a:rPr lang="en-US"/>
              <a:t>	FETCH NEXT FROM cur_vattu</a:t>
            </a:r>
          </a:p>
          <a:p>
            <a:pPr marL="0" indent="0">
              <a:buNone/>
            </a:pPr>
            <a:r>
              <a:rPr lang="en-US"/>
              <a:t>END</a:t>
            </a:r>
          </a:p>
          <a:p>
            <a:pPr marL="0" indent="0">
              <a:buNone/>
            </a:pPr>
            <a:r>
              <a:rPr lang="en-US"/>
              <a:t>----4---Đóng cursor</a:t>
            </a:r>
          </a:p>
          <a:p>
            <a:pPr marL="0" indent="0">
              <a:buNone/>
            </a:pPr>
            <a:r>
              <a:rPr lang="en-US"/>
              <a:t>CLOSE cur_vattu</a:t>
            </a:r>
          </a:p>
          <a:p>
            <a:pPr marL="0" indent="0">
              <a:buNone/>
            </a:pPr>
            <a:r>
              <a:rPr lang="en-US"/>
              <a:t>DEALLOCATE cur_vattu</a:t>
            </a:r>
          </a:p>
          <a:p>
            <a:pPr marL="0" indent="0">
              <a:buNone/>
            </a:pP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1341773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
                                            <p:txEl>
                                              <p:pRg st="15" end="15"/>
                                            </p:txEl>
                                          </p:spTgt>
                                        </p:tgtEl>
                                        <p:attrNameLst>
                                          <p:attrName>style.visibility</p:attrName>
                                        </p:attrNameLst>
                                      </p:cBhvr>
                                      <p:to>
                                        <p:strVal val="visible"/>
                                      </p:to>
                                    </p:set>
                                    <p:anim calcmode="lin" valueType="num">
                                      <p:cBhvr additive="base">
                                        <p:cTn id="97"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
                                            <p:txEl>
                                              <p:pRg st="16" end="16"/>
                                            </p:txEl>
                                          </p:spTgt>
                                        </p:tgtEl>
                                        <p:attrNameLst>
                                          <p:attrName>style.visibility</p:attrName>
                                        </p:attrNameLst>
                                      </p:cBhvr>
                                      <p:to>
                                        <p:strVal val="visible"/>
                                      </p:to>
                                    </p:set>
                                    <p:anim calcmode="lin" valueType="num">
                                      <p:cBhvr additive="base">
                                        <p:cTn id="103"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
                                            <p:txEl>
                                              <p:pRg st="17" end="17"/>
                                            </p:txEl>
                                          </p:spTgt>
                                        </p:tgtEl>
                                        <p:attrNameLst>
                                          <p:attrName>style.visibility</p:attrName>
                                        </p:attrNameLst>
                                      </p:cBhvr>
                                      <p:to>
                                        <p:strVal val="visible"/>
                                      </p:to>
                                    </p:set>
                                    <p:anim calcmode="lin" valueType="num">
                                      <p:cBhvr additive="base">
                                        <p:cTn id="109"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
                                            <p:txEl>
                                              <p:pRg st="18" end="18"/>
                                            </p:txEl>
                                          </p:spTgt>
                                        </p:tgtEl>
                                        <p:attrNameLst>
                                          <p:attrName>style.visibility</p:attrName>
                                        </p:attrNameLst>
                                      </p:cBhvr>
                                      <p:to>
                                        <p:strVal val="visible"/>
                                      </p:to>
                                    </p:set>
                                    <p:anim calcmode="lin" valueType="num">
                                      <p:cBhvr additive="base">
                                        <p:cTn id="115"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3">
                                            <p:txEl>
                                              <p:pRg st="18" end="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fontScale="55000" lnSpcReduction="20000"/>
          </a:bodyPr>
          <a:lstStyle/>
          <a:p>
            <a:pPr marL="0" indent="0">
              <a:buNone/>
            </a:pPr>
            <a:r>
              <a:rPr lang="en-US"/>
              <a:t>----1---khia báo biến cursor, biếh cục bộ</a:t>
            </a:r>
          </a:p>
          <a:p>
            <a:pPr marL="0" indent="0">
              <a:buNone/>
            </a:pPr>
            <a:r>
              <a:rPr lang="en-US"/>
              <a:t>DECLARE @sopn CHAR(4), @tongtg MONEY</a:t>
            </a:r>
          </a:p>
          <a:p>
            <a:pPr marL="0" indent="0">
              <a:buNone/>
            </a:pPr>
            <a:r>
              <a:rPr lang="en-US"/>
              <a:t>DECLARE cur_pnhap CURSOR</a:t>
            </a:r>
          </a:p>
          <a:p>
            <a:pPr marL="0" indent="0">
              <a:buNone/>
            </a:pPr>
            <a:r>
              <a:rPr lang="en-US"/>
              <a:t>FORWARD_ONLY </a:t>
            </a:r>
          </a:p>
          <a:p>
            <a:pPr marL="0" indent="0">
              <a:buNone/>
            </a:pPr>
            <a:r>
              <a:rPr lang="en-US"/>
              <a:t>FOR</a:t>
            </a:r>
          </a:p>
          <a:p>
            <a:pPr marL="0" indent="0">
              <a:buNone/>
            </a:pPr>
            <a:r>
              <a:rPr lang="en-US"/>
              <a:t>	</a:t>
            </a:r>
          </a:p>
          <a:p>
            <a:pPr marL="0" indent="0">
              <a:buNone/>
            </a:pPr>
            <a:r>
              <a:rPr lang="en-US"/>
              <a:t>	SELECT SOPN</a:t>
            </a:r>
          </a:p>
          <a:p>
            <a:pPr marL="0" indent="0">
              <a:buNone/>
            </a:pPr>
            <a:r>
              <a:rPr lang="en-US"/>
              <a:t>	FROM PNHAP</a:t>
            </a:r>
          </a:p>
          <a:p>
            <a:pPr marL="0" indent="0">
              <a:buNone/>
            </a:pPr>
            <a:r>
              <a:rPr lang="en-US"/>
              <a:t>----2---Mở cursor</a:t>
            </a:r>
          </a:p>
          <a:p>
            <a:pPr marL="0" indent="0">
              <a:buNone/>
            </a:pPr>
            <a:r>
              <a:rPr lang="en-US"/>
              <a:t>OPEN cur_pnhap</a:t>
            </a:r>
          </a:p>
          <a:p>
            <a:pPr marL="0" indent="0">
              <a:buNone/>
            </a:pPr>
            <a:r>
              <a:rPr lang="en-US"/>
              <a:t>----3---đọc dữ liệu và cập nhật giá trị</a:t>
            </a:r>
          </a:p>
          <a:p>
            <a:pPr marL="0" indent="0">
              <a:buNone/>
            </a:pPr>
            <a:r>
              <a:rPr lang="en-US"/>
              <a:t>WHILE 0=0</a:t>
            </a:r>
          </a:p>
          <a:p>
            <a:pPr marL="0" indent="0">
              <a:buNone/>
            </a:pPr>
            <a:r>
              <a:rPr lang="en-US"/>
              <a:t>BEGIN</a:t>
            </a:r>
          </a:p>
          <a:p>
            <a:pPr marL="0" indent="0">
              <a:buNone/>
            </a:pPr>
            <a:r>
              <a:rPr lang="en-US"/>
              <a:t>	FETCH NEXT FROM cur_pnhap INTO @sopn</a:t>
            </a:r>
          </a:p>
          <a:p>
            <a:pPr marL="0" indent="0">
              <a:buNone/>
            </a:pPr>
            <a:r>
              <a:rPr lang="en-US"/>
              <a:t>	IF @@FETCH_STATUS&lt;&gt;0</a:t>
            </a:r>
          </a:p>
          <a:p>
            <a:pPr marL="0" indent="0">
              <a:buNone/>
            </a:pPr>
            <a:r>
              <a:rPr lang="en-US"/>
              <a:t>		BREAK</a:t>
            </a:r>
          </a:p>
          <a:p>
            <a:pPr marL="0" indent="0">
              <a:buNone/>
            </a:pPr>
            <a:r>
              <a:rPr lang="en-US"/>
              <a:t>	SELECT @tongtg =SUM(SLNHAP*DGNHAP)</a:t>
            </a:r>
          </a:p>
          <a:p>
            <a:pPr marL="0" indent="0">
              <a:buNone/>
            </a:pPr>
            <a:r>
              <a:rPr lang="en-US"/>
              <a:t>	FROM CTPNHAP</a:t>
            </a:r>
          </a:p>
          <a:p>
            <a:pPr marL="0" indent="0">
              <a:buNone/>
            </a:pPr>
            <a:r>
              <a:rPr lang="en-US"/>
              <a:t>	WHERE SOPN=@sopn</a:t>
            </a:r>
          </a:p>
          <a:p>
            <a:pPr marL="0" indent="0">
              <a:buNone/>
            </a:pPr>
            <a:r>
              <a:rPr lang="en-US"/>
              <a:t> </a:t>
            </a:r>
          </a:p>
          <a:p>
            <a:pPr marL="0" indent="0">
              <a:buNone/>
            </a:pPr>
            <a:r>
              <a:rPr lang="en-US"/>
              <a:t>	PRINT N'Đang cập nhật phiếu nhập : ' + @sopn </a:t>
            </a:r>
          </a:p>
          <a:p>
            <a:pPr marL="0" indent="0">
              <a:buNone/>
            </a:pPr>
            <a:r>
              <a:rPr lang="en-US"/>
              <a:t>	UPDATE PNHAP</a:t>
            </a:r>
          </a:p>
          <a:p>
            <a:pPr marL="0" indent="0">
              <a:buNone/>
            </a:pPr>
            <a:r>
              <a:rPr lang="en-US"/>
              <a:t>	SET TGNHAP=@tongtg</a:t>
            </a:r>
          </a:p>
          <a:p>
            <a:pPr marL="0" indent="0">
              <a:buNone/>
            </a:pPr>
            <a:r>
              <a:rPr lang="en-US"/>
              <a:t>	WHERE CURRENT OF cur_pnhap</a:t>
            </a:r>
          </a:p>
          <a:p>
            <a:pPr marL="0" indent="0">
              <a:buNone/>
            </a:pPr>
            <a:r>
              <a:rPr lang="en-US"/>
              <a:t>END</a:t>
            </a:r>
          </a:p>
          <a:p>
            <a:pPr marL="0" indent="0">
              <a:buNone/>
            </a:pPr>
            <a:r>
              <a:rPr lang="en-US"/>
              <a:t>---Đóng cursor</a:t>
            </a:r>
          </a:p>
          <a:p>
            <a:pPr marL="0" indent="0">
              <a:buNone/>
            </a:pPr>
            <a:r>
              <a:rPr lang="en-US"/>
              <a:t>CLOSE cur_pnhap</a:t>
            </a:r>
          </a:p>
          <a:p>
            <a:pPr marL="0" indent="0">
              <a:buNone/>
            </a:pPr>
            <a:r>
              <a:rPr lang="en-US"/>
              <a:t>DEALLOCATE cur_pnhap </a:t>
            </a:r>
          </a:p>
          <a:p>
            <a:pPr marL="0" indent="0">
              <a:buNone/>
            </a:pPr>
            <a:endParaRPr lang="en-US"/>
          </a:p>
        </p:txBody>
      </p:sp>
      <p:sp>
        <p:nvSpPr>
          <p:cNvPr id="4" name="Content Placeholder 2"/>
          <p:cNvSpPr txBox="1">
            <a:spLocks/>
          </p:cNvSpPr>
          <p:nvPr/>
        </p:nvSpPr>
        <p:spPr>
          <a:xfrm>
            <a:off x="4564626" y="533400"/>
            <a:ext cx="4572000" cy="2362200"/>
          </a:xfrm>
          <a:prstGeom prst="rect">
            <a:avLst/>
          </a:prstGeom>
        </p:spPr>
        <p:txBody>
          <a:bodyPr vert="horz" lIns="91440" tIns="45720" rIns="91440" bIns="45720" rtlCol="0">
            <a:normAutofit fontScale="92500" lnSpcReduction="2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lvl="1" indent="0">
              <a:buFont typeface="Arial" pitchFamily="34" charset="0"/>
              <a:buNone/>
            </a:pPr>
            <a:r>
              <a:rPr lang="en-US" b="1" smtClean="0"/>
              <a:t>Để </a:t>
            </a:r>
            <a:r>
              <a:rPr lang="en-US" smtClean="0"/>
              <a:t>cập nhật cộ TGNHAP trong bảng PNHAPbằng cáh duyệt qua từng phiếu nhập , tính giá trị nhập của từng phiếu căn cứ vào số lượng nhập và đơn giá nhập của từng vật tư trong bảng CTPNHAP , sau cùng cập nhật vào cột TGNHAP . chúng ta sử dụng lệnh như sau để thực hiện các hành động mô tả trên.</a:t>
            </a:r>
          </a:p>
          <a:p>
            <a:pPr marL="0" indent="0">
              <a:buFont typeface="Arial" pitchFamily="34" charset="0"/>
              <a:buNone/>
            </a:pPr>
            <a:endParaRPr lang="en-US"/>
          </a:p>
        </p:txBody>
      </p:sp>
      <p:sp>
        <p:nvSpPr>
          <p:cNvPr id="2" name="Footer Placeholder 1"/>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1151463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
                                            <p:txEl>
                                              <p:pRg st="13" end="13"/>
                                            </p:txEl>
                                          </p:spTgt>
                                        </p:tgtEl>
                                        <p:attrNameLst>
                                          <p:attrName>style.visibility</p:attrName>
                                        </p:attrNameLst>
                                      </p:cBhvr>
                                      <p:to>
                                        <p:strVal val="visible"/>
                                      </p:to>
                                    </p:set>
                                    <p:anim calcmode="lin" valueType="num">
                                      <p:cBhvr additive="base">
                                        <p:cTn id="83"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3">
                                            <p:txEl>
                                              <p:pRg st="13" end="13"/>
                                            </p:txEl>
                                          </p:spTgt>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
                                            <p:txEl>
                                              <p:pRg st="14" end="14"/>
                                            </p:txEl>
                                          </p:spTgt>
                                        </p:tgtEl>
                                        <p:attrNameLst>
                                          <p:attrName>style.visibility</p:attrName>
                                        </p:attrNameLst>
                                      </p:cBhvr>
                                      <p:to>
                                        <p:strVal val="visible"/>
                                      </p:to>
                                    </p:set>
                                    <p:anim calcmode="lin" valueType="num">
                                      <p:cBhvr additive="base">
                                        <p:cTn id="87"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3">
                                            <p:txEl>
                                              <p:pRg st="14" end="14"/>
                                            </p:txEl>
                                          </p:spTgt>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3">
                                            <p:txEl>
                                              <p:pRg st="15" end="15"/>
                                            </p:txEl>
                                          </p:spTgt>
                                        </p:tgtEl>
                                        <p:attrNameLst>
                                          <p:attrName>style.visibility</p:attrName>
                                        </p:attrNameLst>
                                      </p:cBhvr>
                                      <p:to>
                                        <p:strVal val="visible"/>
                                      </p:to>
                                    </p:set>
                                    <p:anim calcmode="lin" valueType="num">
                                      <p:cBhvr additive="base">
                                        <p:cTn id="91"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
                                            <p:txEl>
                                              <p:pRg st="16" end="16"/>
                                            </p:txEl>
                                          </p:spTgt>
                                        </p:tgtEl>
                                        <p:attrNameLst>
                                          <p:attrName>style.visibility</p:attrName>
                                        </p:attrNameLst>
                                      </p:cBhvr>
                                      <p:to>
                                        <p:strVal val="visible"/>
                                      </p:to>
                                    </p:set>
                                    <p:anim calcmode="lin" valueType="num">
                                      <p:cBhvr additive="base">
                                        <p:cTn id="97"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3">
                                            <p:txEl>
                                              <p:pRg st="16" end="16"/>
                                            </p:txEl>
                                          </p:spTgt>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
                                            <p:txEl>
                                              <p:pRg st="17" end="17"/>
                                            </p:txEl>
                                          </p:spTgt>
                                        </p:tgtEl>
                                        <p:attrNameLst>
                                          <p:attrName>style.visibility</p:attrName>
                                        </p:attrNameLst>
                                      </p:cBhvr>
                                      <p:to>
                                        <p:strVal val="visible"/>
                                      </p:to>
                                    </p:set>
                                    <p:anim calcmode="lin" valueType="num">
                                      <p:cBhvr additive="base">
                                        <p:cTn id="101"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3">
                                            <p:txEl>
                                              <p:pRg st="17" end="17"/>
                                            </p:txEl>
                                          </p:spTgt>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
                                            <p:txEl>
                                              <p:pRg st="18" end="18"/>
                                            </p:txEl>
                                          </p:spTgt>
                                        </p:tgtEl>
                                        <p:attrNameLst>
                                          <p:attrName>style.visibility</p:attrName>
                                        </p:attrNameLst>
                                      </p:cBhvr>
                                      <p:to>
                                        <p:strVal val="visible"/>
                                      </p:to>
                                    </p:set>
                                    <p:anim calcmode="lin" valueType="num">
                                      <p:cBhvr additive="base">
                                        <p:cTn id="105"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106" dur="500" fill="hold"/>
                                        <p:tgtEl>
                                          <p:spTgt spid="3">
                                            <p:txEl>
                                              <p:pRg st="18" end="18"/>
                                            </p:txEl>
                                          </p:spTgt>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3">
                                            <p:txEl>
                                              <p:pRg st="19" end="19"/>
                                            </p:txEl>
                                          </p:spTgt>
                                        </p:tgtEl>
                                        <p:attrNameLst>
                                          <p:attrName>style.visibility</p:attrName>
                                        </p:attrNameLst>
                                      </p:cBhvr>
                                      <p:to>
                                        <p:strVal val="visible"/>
                                      </p:to>
                                    </p:set>
                                    <p:anim calcmode="lin" valueType="num">
                                      <p:cBhvr additive="base">
                                        <p:cTn id="111" dur="500" fill="hold"/>
                                        <p:tgtEl>
                                          <p:spTgt spid="3">
                                            <p:txEl>
                                              <p:pRg st="19" end="19"/>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3">
                                            <p:txEl>
                                              <p:pRg st="19" end="19"/>
                                            </p:txEl>
                                          </p:spTgt>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3">
                                            <p:txEl>
                                              <p:pRg st="20" end="20"/>
                                            </p:txEl>
                                          </p:spTgt>
                                        </p:tgtEl>
                                        <p:attrNameLst>
                                          <p:attrName>style.visibility</p:attrName>
                                        </p:attrNameLst>
                                      </p:cBhvr>
                                      <p:to>
                                        <p:strVal val="visible"/>
                                      </p:to>
                                    </p:set>
                                    <p:anim calcmode="lin" valueType="num">
                                      <p:cBhvr additive="base">
                                        <p:cTn id="117" dur="500" fill="hold"/>
                                        <p:tgtEl>
                                          <p:spTgt spid="3">
                                            <p:txEl>
                                              <p:pRg st="20" end="20"/>
                                            </p:txEl>
                                          </p:spTgt>
                                        </p:tgtEl>
                                        <p:attrNameLst>
                                          <p:attrName>ppt_x</p:attrName>
                                        </p:attrNameLst>
                                      </p:cBhvr>
                                      <p:tavLst>
                                        <p:tav tm="0">
                                          <p:val>
                                            <p:strVal val="#ppt_x"/>
                                          </p:val>
                                        </p:tav>
                                        <p:tav tm="100000">
                                          <p:val>
                                            <p:strVal val="#ppt_x"/>
                                          </p:val>
                                        </p:tav>
                                      </p:tavLst>
                                    </p:anim>
                                    <p:anim calcmode="lin" valueType="num">
                                      <p:cBhvr additive="base">
                                        <p:cTn id="118" dur="500" fill="hold"/>
                                        <p:tgtEl>
                                          <p:spTgt spid="3">
                                            <p:txEl>
                                              <p:pRg st="20" end="20"/>
                                            </p:txEl>
                                          </p:spTgt>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3">
                                            <p:txEl>
                                              <p:pRg st="21" end="21"/>
                                            </p:txEl>
                                          </p:spTgt>
                                        </p:tgtEl>
                                        <p:attrNameLst>
                                          <p:attrName>style.visibility</p:attrName>
                                        </p:attrNameLst>
                                      </p:cBhvr>
                                      <p:to>
                                        <p:strVal val="visible"/>
                                      </p:to>
                                    </p:set>
                                    <p:anim calcmode="lin" valueType="num">
                                      <p:cBhvr additive="base">
                                        <p:cTn id="121" dur="500" fill="hold"/>
                                        <p:tgtEl>
                                          <p:spTgt spid="3">
                                            <p:txEl>
                                              <p:pRg st="21" end="21"/>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3">
                                            <p:txEl>
                                              <p:pRg st="21" end="21"/>
                                            </p:txEl>
                                          </p:spTgt>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3">
                                            <p:txEl>
                                              <p:pRg st="22" end="22"/>
                                            </p:txEl>
                                          </p:spTgt>
                                        </p:tgtEl>
                                        <p:attrNameLst>
                                          <p:attrName>style.visibility</p:attrName>
                                        </p:attrNameLst>
                                      </p:cBhvr>
                                      <p:to>
                                        <p:strVal val="visible"/>
                                      </p:to>
                                    </p:set>
                                    <p:anim calcmode="lin" valueType="num">
                                      <p:cBhvr additive="base">
                                        <p:cTn id="125" dur="500" fill="hold"/>
                                        <p:tgtEl>
                                          <p:spTgt spid="3">
                                            <p:txEl>
                                              <p:pRg st="22" end="22"/>
                                            </p:txEl>
                                          </p:spTgt>
                                        </p:tgtEl>
                                        <p:attrNameLst>
                                          <p:attrName>ppt_x</p:attrName>
                                        </p:attrNameLst>
                                      </p:cBhvr>
                                      <p:tavLst>
                                        <p:tav tm="0">
                                          <p:val>
                                            <p:strVal val="#ppt_x"/>
                                          </p:val>
                                        </p:tav>
                                        <p:tav tm="100000">
                                          <p:val>
                                            <p:strVal val="#ppt_x"/>
                                          </p:val>
                                        </p:tav>
                                      </p:tavLst>
                                    </p:anim>
                                    <p:anim calcmode="lin" valueType="num">
                                      <p:cBhvr additive="base">
                                        <p:cTn id="126" dur="500" fill="hold"/>
                                        <p:tgtEl>
                                          <p:spTgt spid="3">
                                            <p:txEl>
                                              <p:pRg st="22" end="22"/>
                                            </p:txEl>
                                          </p:spTgt>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3">
                                            <p:txEl>
                                              <p:pRg st="23" end="23"/>
                                            </p:txEl>
                                          </p:spTgt>
                                        </p:tgtEl>
                                        <p:attrNameLst>
                                          <p:attrName>style.visibility</p:attrName>
                                        </p:attrNameLst>
                                      </p:cBhvr>
                                      <p:to>
                                        <p:strVal val="visible"/>
                                      </p:to>
                                    </p:set>
                                    <p:anim calcmode="lin" valueType="num">
                                      <p:cBhvr additive="base">
                                        <p:cTn id="129" dur="500" fill="hold"/>
                                        <p:tgtEl>
                                          <p:spTgt spid="3">
                                            <p:txEl>
                                              <p:pRg st="23" end="23"/>
                                            </p:txEl>
                                          </p:spTgt>
                                        </p:tgtEl>
                                        <p:attrNameLst>
                                          <p:attrName>ppt_x</p:attrName>
                                        </p:attrNameLst>
                                      </p:cBhvr>
                                      <p:tavLst>
                                        <p:tav tm="0">
                                          <p:val>
                                            <p:strVal val="#ppt_x"/>
                                          </p:val>
                                        </p:tav>
                                        <p:tav tm="100000">
                                          <p:val>
                                            <p:strVal val="#ppt_x"/>
                                          </p:val>
                                        </p:tav>
                                      </p:tavLst>
                                    </p:anim>
                                    <p:anim calcmode="lin" valueType="num">
                                      <p:cBhvr additive="base">
                                        <p:cTn id="130" dur="500" fill="hold"/>
                                        <p:tgtEl>
                                          <p:spTgt spid="3">
                                            <p:txEl>
                                              <p:pRg st="23" end="23"/>
                                            </p:txEl>
                                          </p:spTgt>
                                        </p:tgtEl>
                                        <p:attrNameLst>
                                          <p:attrName>ppt_y</p:attrName>
                                        </p:attrNameLst>
                                      </p:cBhvr>
                                      <p:tavLst>
                                        <p:tav tm="0">
                                          <p:val>
                                            <p:strVal val="1+#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2" presetClass="entr" presetSubtype="4" fill="hold" grpId="0" nodeType="clickEffect">
                                  <p:stCondLst>
                                    <p:cond delay="0"/>
                                  </p:stCondLst>
                                  <p:childTnLst>
                                    <p:set>
                                      <p:cBhvr>
                                        <p:cTn id="134" dur="1" fill="hold">
                                          <p:stCondLst>
                                            <p:cond delay="0"/>
                                          </p:stCondLst>
                                        </p:cTn>
                                        <p:tgtEl>
                                          <p:spTgt spid="3">
                                            <p:txEl>
                                              <p:pRg st="24" end="24"/>
                                            </p:txEl>
                                          </p:spTgt>
                                        </p:tgtEl>
                                        <p:attrNameLst>
                                          <p:attrName>style.visibility</p:attrName>
                                        </p:attrNameLst>
                                      </p:cBhvr>
                                      <p:to>
                                        <p:strVal val="visible"/>
                                      </p:to>
                                    </p:set>
                                    <p:anim calcmode="lin" valueType="num">
                                      <p:cBhvr additive="base">
                                        <p:cTn id="135" dur="500" fill="hold"/>
                                        <p:tgtEl>
                                          <p:spTgt spid="3">
                                            <p:txEl>
                                              <p:pRg st="24" end="24"/>
                                            </p:txEl>
                                          </p:spTgt>
                                        </p:tgtEl>
                                        <p:attrNameLst>
                                          <p:attrName>ppt_x</p:attrName>
                                        </p:attrNameLst>
                                      </p:cBhvr>
                                      <p:tavLst>
                                        <p:tav tm="0">
                                          <p:val>
                                            <p:strVal val="#ppt_x"/>
                                          </p:val>
                                        </p:tav>
                                        <p:tav tm="100000">
                                          <p:val>
                                            <p:strVal val="#ppt_x"/>
                                          </p:val>
                                        </p:tav>
                                      </p:tavLst>
                                    </p:anim>
                                    <p:anim calcmode="lin" valueType="num">
                                      <p:cBhvr additive="base">
                                        <p:cTn id="136" dur="500" fill="hold"/>
                                        <p:tgtEl>
                                          <p:spTgt spid="3">
                                            <p:txEl>
                                              <p:pRg st="24" end="24"/>
                                            </p:txEl>
                                          </p:spTgt>
                                        </p:tgtEl>
                                        <p:attrNameLst>
                                          <p:attrName>ppt_y</p:attrName>
                                        </p:attrNameLst>
                                      </p:cBhvr>
                                      <p:tavLst>
                                        <p:tav tm="0">
                                          <p:val>
                                            <p:strVal val="1+#ppt_h/2"/>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2" presetClass="entr" presetSubtype="4" fill="hold" grpId="0" nodeType="clickEffect">
                                  <p:stCondLst>
                                    <p:cond delay="0"/>
                                  </p:stCondLst>
                                  <p:childTnLst>
                                    <p:set>
                                      <p:cBhvr>
                                        <p:cTn id="140" dur="1" fill="hold">
                                          <p:stCondLst>
                                            <p:cond delay="0"/>
                                          </p:stCondLst>
                                        </p:cTn>
                                        <p:tgtEl>
                                          <p:spTgt spid="3">
                                            <p:txEl>
                                              <p:pRg st="25" end="25"/>
                                            </p:txEl>
                                          </p:spTgt>
                                        </p:tgtEl>
                                        <p:attrNameLst>
                                          <p:attrName>style.visibility</p:attrName>
                                        </p:attrNameLst>
                                      </p:cBhvr>
                                      <p:to>
                                        <p:strVal val="visible"/>
                                      </p:to>
                                    </p:set>
                                    <p:anim calcmode="lin" valueType="num">
                                      <p:cBhvr additive="base">
                                        <p:cTn id="141" dur="500" fill="hold"/>
                                        <p:tgtEl>
                                          <p:spTgt spid="3">
                                            <p:txEl>
                                              <p:pRg st="25" end="25"/>
                                            </p:txEl>
                                          </p:spTgt>
                                        </p:tgtEl>
                                        <p:attrNameLst>
                                          <p:attrName>ppt_x</p:attrName>
                                        </p:attrNameLst>
                                      </p:cBhvr>
                                      <p:tavLst>
                                        <p:tav tm="0">
                                          <p:val>
                                            <p:strVal val="#ppt_x"/>
                                          </p:val>
                                        </p:tav>
                                        <p:tav tm="100000">
                                          <p:val>
                                            <p:strVal val="#ppt_x"/>
                                          </p:val>
                                        </p:tav>
                                      </p:tavLst>
                                    </p:anim>
                                    <p:anim calcmode="lin" valueType="num">
                                      <p:cBhvr additive="base">
                                        <p:cTn id="142" dur="500" fill="hold"/>
                                        <p:tgtEl>
                                          <p:spTgt spid="3">
                                            <p:txEl>
                                              <p:pRg st="25" end="25"/>
                                            </p:txEl>
                                          </p:spTgt>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3">
                                            <p:txEl>
                                              <p:pRg st="26" end="26"/>
                                            </p:txEl>
                                          </p:spTgt>
                                        </p:tgtEl>
                                        <p:attrNameLst>
                                          <p:attrName>style.visibility</p:attrName>
                                        </p:attrNameLst>
                                      </p:cBhvr>
                                      <p:to>
                                        <p:strVal val="visible"/>
                                      </p:to>
                                    </p:set>
                                    <p:anim calcmode="lin" valueType="num">
                                      <p:cBhvr additive="base">
                                        <p:cTn id="145" dur="500" fill="hold"/>
                                        <p:tgtEl>
                                          <p:spTgt spid="3">
                                            <p:txEl>
                                              <p:pRg st="26" end="26"/>
                                            </p:txEl>
                                          </p:spTgt>
                                        </p:tgtEl>
                                        <p:attrNameLst>
                                          <p:attrName>ppt_x</p:attrName>
                                        </p:attrNameLst>
                                      </p:cBhvr>
                                      <p:tavLst>
                                        <p:tav tm="0">
                                          <p:val>
                                            <p:strVal val="#ppt_x"/>
                                          </p:val>
                                        </p:tav>
                                        <p:tav tm="100000">
                                          <p:val>
                                            <p:strVal val="#ppt_x"/>
                                          </p:val>
                                        </p:tav>
                                      </p:tavLst>
                                    </p:anim>
                                    <p:anim calcmode="lin" valueType="num">
                                      <p:cBhvr additive="base">
                                        <p:cTn id="146" dur="500" fill="hold"/>
                                        <p:tgtEl>
                                          <p:spTgt spid="3">
                                            <p:txEl>
                                              <p:pRg st="26" end="26"/>
                                            </p:txEl>
                                          </p:spTgt>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3">
                                            <p:txEl>
                                              <p:pRg st="27" end="27"/>
                                            </p:txEl>
                                          </p:spTgt>
                                        </p:tgtEl>
                                        <p:attrNameLst>
                                          <p:attrName>style.visibility</p:attrName>
                                        </p:attrNameLst>
                                      </p:cBhvr>
                                      <p:to>
                                        <p:strVal val="visible"/>
                                      </p:to>
                                    </p:set>
                                    <p:anim calcmode="lin" valueType="num">
                                      <p:cBhvr additive="base">
                                        <p:cTn id="149" dur="500" fill="hold"/>
                                        <p:tgtEl>
                                          <p:spTgt spid="3">
                                            <p:txEl>
                                              <p:pRg st="27" end="27"/>
                                            </p:txEl>
                                          </p:spTgt>
                                        </p:tgtEl>
                                        <p:attrNameLst>
                                          <p:attrName>ppt_x</p:attrName>
                                        </p:attrNameLst>
                                      </p:cBhvr>
                                      <p:tavLst>
                                        <p:tav tm="0">
                                          <p:val>
                                            <p:strVal val="#ppt_x"/>
                                          </p:val>
                                        </p:tav>
                                        <p:tav tm="100000">
                                          <p:val>
                                            <p:strVal val="#ppt_x"/>
                                          </p:val>
                                        </p:tav>
                                      </p:tavLst>
                                    </p:anim>
                                    <p:anim calcmode="lin" valueType="num">
                                      <p:cBhvr additive="base">
                                        <p:cTn id="150" dur="500" fill="hold"/>
                                        <p:tgtEl>
                                          <p:spTgt spid="3">
                                            <p:txEl>
                                              <p:pRg st="27" end="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9.   Bài tập thực hành</a:t>
            </a:r>
            <a:endParaRPr lang="en-US"/>
          </a:p>
        </p:txBody>
      </p:sp>
      <p:sp>
        <p:nvSpPr>
          <p:cNvPr id="3" name="Content Placeholder 2"/>
          <p:cNvSpPr>
            <a:spLocks noGrp="1"/>
          </p:cNvSpPr>
          <p:nvPr>
            <p:ph idx="1"/>
          </p:nvPr>
        </p:nvSpPr>
        <p:spPr/>
        <p:txBody>
          <a:bodyPr/>
          <a:lstStyle/>
          <a:p>
            <a:r>
              <a:rPr lang="en-US" smtClean="0"/>
              <a:t>Anh(chị) có thể tải bài tập làm thêm trên </a:t>
            </a:r>
            <a:r>
              <a:rPr lang="en-US" smtClean="0"/>
              <a:t>mạng</a:t>
            </a:r>
            <a:endParaRPr lang="en-US" smtClean="0"/>
          </a:p>
          <a:p>
            <a:pPr marL="0" indent="0">
              <a:buNone/>
            </a:pPr>
            <a:r>
              <a:rPr lang="en-US" smtClean="0"/>
              <a:t>nvdanh.wordpress.com</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23894264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600" b="1" smtClean="0"/>
              <a:t>Cursor</a:t>
            </a:r>
            <a:endParaRPr lang="en-US" sz="6600" b="1"/>
          </a:p>
        </p:txBody>
      </p:sp>
      <p:sp>
        <p:nvSpPr>
          <p:cNvPr id="3" name="Subtitle 2"/>
          <p:cNvSpPr>
            <a:spLocks noGrp="1"/>
          </p:cNvSpPr>
          <p:nvPr>
            <p:ph type="subTitle" idx="1"/>
          </p:nvPr>
        </p:nvSpPr>
        <p:spPr/>
        <p:txBody>
          <a:bodyPr/>
          <a:lstStyle/>
          <a:p>
            <a:r>
              <a:rPr lang="en-US" smtClean="0"/>
              <a:t>GV: Nguyễn Văn Danh</a:t>
            </a:r>
          </a:p>
          <a:p>
            <a:r>
              <a:rPr lang="en-US" smtClean="0"/>
              <a:t>Khoa: CNTT</a:t>
            </a:r>
          </a:p>
          <a:p>
            <a:r>
              <a:rPr lang="en-US" smtClean="0"/>
              <a:t>Trường: CCĐKT Lý Tự Trọng</a:t>
            </a: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870320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a:t>Mục tiêu bài học</a:t>
            </a:r>
            <a:r>
              <a:rPr lang="en-US" b="1" smtClean="0"/>
              <a:t>:</a:t>
            </a:r>
            <a:endParaRPr lang="en-US"/>
          </a:p>
        </p:txBody>
      </p:sp>
      <p:sp>
        <p:nvSpPr>
          <p:cNvPr id="3" name="Content Placeholder 2"/>
          <p:cNvSpPr>
            <a:spLocks noGrp="1"/>
          </p:cNvSpPr>
          <p:nvPr>
            <p:ph idx="1"/>
          </p:nvPr>
        </p:nvSpPr>
        <p:spPr/>
        <p:txBody>
          <a:bodyPr/>
          <a:lstStyle/>
          <a:p>
            <a:pPr lvl="0"/>
            <a:r>
              <a:rPr lang="en-US"/>
              <a:t>Định nghĩa con trỏ và quá trình tạo con trỏ.</a:t>
            </a:r>
          </a:p>
          <a:p>
            <a:pPr lvl="0"/>
            <a:r>
              <a:rPr lang="en-US"/>
              <a:t>Nắm vững quá trình thực thi con trỏ</a:t>
            </a:r>
          </a:p>
          <a:p>
            <a:pPr lvl="0"/>
            <a:r>
              <a:rPr lang="en-US"/>
              <a:t>Nhận về dữ liệu từ con trỏ theo hàng.</a:t>
            </a:r>
          </a:p>
          <a:p>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68776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 </a:t>
            </a:r>
            <a:r>
              <a:rPr lang="en-US" b="1"/>
              <a:t>Khái niệm: </a:t>
            </a:r>
            <a:endParaRPr lang="en-US"/>
          </a:p>
        </p:txBody>
      </p:sp>
      <p:sp>
        <p:nvSpPr>
          <p:cNvPr id="3" name="Content Placeholder 2"/>
          <p:cNvSpPr>
            <a:spLocks noGrp="1"/>
          </p:cNvSpPr>
          <p:nvPr>
            <p:ph idx="1"/>
          </p:nvPr>
        </p:nvSpPr>
        <p:spPr/>
        <p:txBody>
          <a:bodyPr>
            <a:normAutofit/>
          </a:bodyPr>
          <a:lstStyle/>
          <a:p>
            <a:r>
              <a:rPr lang="en-US" smtClean="0"/>
              <a:t>Một </a:t>
            </a:r>
            <a:r>
              <a:rPr lang="en-US"/>
              <a:t>con trỏ là một đối tượng cơ sở dữ liệu được sử dụng bởi ứng dụng để thao tác với từng mẫu tin tại một thời điểm thay vì các tập hợp dữ liệu.</a:t>
            </a:r>
          </a:p>
          <a:p>
            <a:r>
              <a:rPr lang="fr-FR"/>
              <a:t>Với con trỏ chúng ta có thể :</a:t>
            </a:r>
            <a:endParaRPr lang="en-US"/>
          </a:p>
          <a:p>
            <a:pPr lvl="1">
              <a:buFont typeface="Wingdings" pitchFamily="2" charset="2"/>
              <a:buChar char="Ø"/>
            </a:pPr>
            <a:r>
              <a:rPr lang="fr-FR"/>
              <a:t>Cho phép định vị các hàng chỉ định của tập kết quả.</a:t>
            </a:r>
            <a:endParaRPr lang="en-US"/>
          </a:p>
          <a:p>
            <a:pPr lvl="1">
              <a:buFont typeface="Wingdings" pitchFamily="2" charset="2"/>
              <a:buChar char="Ø"/>
            </a:pPr>
            <a:r>
              <a:rPr lang="fr-FR"/>
              <a:t>Nhận về một hàng đơn hoặc tập hợp các hàng từ vị trí hiện tại của tập kết quả</a:t>
            </a:r>
            <a:endParaRPr lang="en-US"/>
          </a:p>
          <a:p>
            <a:pPr lvl="1">
              <a:buFont typeface="Wingdings" pitchFamily="2" charset="2"/>
              <a:buChar char="Ø"/>
            </a:pPr>
            <a:r>
              <a:rPr lang="fr-FR"/>
              <a:t>Hỗ trợ sửa đổi dữ liệu của hàng ở vị trí hiện tại trong tập kết quả.</a:t>
            </a:r>
            <a:endParaRPr lang="en-US"/>
          </a:p>
          <a:p>
            <a:pPr lvl="1">
              <a:buFont typeface="Wingdings" pitchFamily="2" charset="2"/>
              <a:buChar char="Ø"/>
            </a:pPr>
            <a:r>
              <a:rPr lang="fr-FR"/>
              <a:t>Hỗ trợ nhiều cấp độ quan sát đối với các thay đổi được tạo ra bởi các người dùng khác trên các dữ liệu của tập kết quả.</a:t>
            </a:r>
            <a:endParaRPr lang="en-US"/>
          </a:p>
          <a:p>
            <a:pPr lvl="1">
              <a:buFont typeface="Wingdings" pitchFamily="2" charset="2"/>
              <a:buChar char="Ø"/>
            </a:pPr>
            <a:r>
              <a:rPr lang="fr-FR"/>
              <a:t>Cung cấp các lệnh Transact-SQL trong các script, thủ tục lưu, và bẫy lỗi để truy nhập dữ liệu trong tập kết quả.</a:t>
            </a:r>
            <a:endParaRPr lang="en-US"/>
          </a:p>
          <a:p>
            <a:pPr lvl="1">
              <a:buFont typeface="Wingdings" pitchFamily="2" charset="2"/>
              <a:buChar char="Ø"/>
            </a:pPr>
            <a:r>
              <a:rPr lang="fr-FR"/>
              <a:t>Có thể dùng cursor để xóa sửa dữ liệu.</a:t>
            </a:r>
            <a:endParaRPr lang="en-US"/>
          </a:p>
          <a:p>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252437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990600"/>
          </a:xfrm>
        </p:spPr>
        <p:txBody>
          <a:bodyPr>
            <a:noAutofit/>
          </a:bodyPr>
          <a:lstStyle/>
          <a:p>
            <a:pPr lvl="1" algn="l" rtl="0">
              <a:spcBef>
                <a:spcPct val="0"/>
              </a:spcBef>
            </a:pPr>
            <a:r>
              <a:rPr lang="en-US" sz="2800" b="1" smtClean="0"/>
              <a:t>3.   Các </a:t>
            </a:r>
            <a:r>
              <a:rPr lang="en-US" sz="2800" b="1"/>
              <a:t>bước sử dụng kiểu dữ liệu </a:t>
            </a:r>
            <a:r>
              <a:rPr lang="en-US" sz="2800" b="1" smtClean="0"/>
              <a:t>cursor</a:t>
            </a:r>
            <a:endParaRPr lang="en-US" sz="2800" b="1"/>
          </a:p>
        </p:txBody>
      </p:sp>
      <p:sp>
        <p:nvSpPr>
          <p:cNvPr id="3" name="Content Placeholder 2"/>
          <p:cNvSpPr>
            <a:spLocks noGrp="1"/>
          </p:cNvSpPr>
          <p:nvPr>
            <p:ph idx="1"/>
          </p:nvPr>
        </p:nvSpPr>
        <p:spPr/>
        <p:txBody>
          <a:bodyPr/>
          <a:lstStyle/>
          <a:p>
            <a:pPr lvl="0">
              <a:buFont typeface="Wingdings" pitchFamily="2" charset="2"/>
              <a:buChar char="Ø"/>
            </a:pPr>
            <a:endParaRPr lang="en-US" smtClean="0"/>
          </a:p>
          <a:p>
            <a:pPr lvl="0">
              <a:buFont typeface="Wingdings" pitchFamily="2" charset="2"/>
              <a:buChar char="Ø"/>
            </a:pPr>
            <a:r>
              <a:rPr lang="en-US" smtClean="0"/>
              <a:t>Định </a:t>
            </a:r>
            <a:r>
              <a:rPr lang="en-US"/>
              <a:t>nghĩa biến kiểu cursor bằng lệnh declare</a:t>
            </a:r>
          </a:p>
          <a:p>
            <a:pPr lvl="0">
              <a:buFont typeface="Wingdings" pitchFamily="2" charset="2"/>
              <a:buChar char="Ø"/>
            </a:pPr>
            <a:r>
              <a:rPr lang="en-US"/>
              <a:t>Sử dụng lệnh open để mở ra cursor đã định nghĩa trước đó</a:t>
            </a:r>
          </a:p>
          <a:p>
            <a:pPr lvl="0">
              <a:buFont typeface="Wingdings" pitchFamily="2" charset="2"/>
              <a:buChar char="Ø"/>
            </a:pPr>
            <a:r>
              <a:rPr lang="en-US"/>
              <a:t>Đọc và xử lý từng dòng dữ liệu bên trong cursor</a:t>
            </a:r>
          </a:p>
          <a:p>
            <a:pPr lvl="0">
              <a:buFont typeface="Wingdings" pitchFamily="2" charset="2"/>
              <a:buChar char="Ø"/>
            </a:pPr>
            <a:r>
              <a:rPr lang="en-US"/>
              <a:t>Đóng cursor bằng lệnh close và deallocate</a:t>
            </a:r>
          </a:p>
          <a:p>
            <a:pPr>
              <a:buFont typeface="Wingdings" pitchFamily="2" charset="2"/>
              <a:buChar char="Ø"/>
            </a:pP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17430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spcBef>
                <a:spcPct val="0"/>
              </a:spcBef>
            </a:pPr>
            <a:r>
              <a:rPr lang="en-US" sz="3600" b="1" smtClean="0">
                <a:solidFill>
                  <a:srgbClr val="C00000"/>
                </a:solidFill>
              </a:rPr>
              <a:t>4.    Định nghĩa biến có kiểu cursor</a:t>
            </a:r>
            <a:endParaRPr lang="en-US" sz="4000" b="1">
              <a:solidFill>
                <a:srgbClr val="C00000"/>
              </a:solidFill>
            </a:endParaRPr>
          </a:p>
        </p:txBody>
      </p:sp>
      <p:sp>
        <p:nvSpPr>
          <p:cNvPr id="3" name="Content Placeholder 2"/>
          <p:cNvSpPr>
            <a:spLocks noGrp="1"/>
          </p:cNvSpPr>
          <p:nvPr>
            <p:ph idx="1"/>
          </p:nvPr>
        </p:nvSpPr>
        <p:spPr/>
        <p:txBody>
          <a:bodyPr/>
          <a:lstStyle/>
          <a:p>
            <a:pPr marL="0" indent="0">
              <a:buNone/>
            </a:pPr>
            <a:r>
              <a:rPr lang="en-US"/>
              <a:t>DECLARE tên_cursor CURSOR</a:t>
            </a:r>
          </a:p>
          <a:p>
            <a:pPr marL="0" indent="0">
              <a:buNone/>
            </a:pPr>
            <a:r>
              <a:rPr lang="en-US"/>
              <a:t>[LOCAL | GLOBAL]</a:t>
            </a:r>
          </a:p>
          <a:p>
            <a:pPr marL="0" indent="0">
              <a:buNone/>
            </a:pPr>
            <a:r>
              <a:rPr lang="en-US"/>
              <a:t>[FORWARD ONLY | SCROLL]</a:t>
            </a:r>
          </a:p>
          <a:p>
            <a:pPr marL="0" indent="0">
              <a:buNone/>
            </a:pPr>
            <a:r>
              <a:rPr lang="en-US"/>
              <a:t>[STATIC | DYNAMIC | KEYSET]</a:t>
            </a:r>
          </a:p>
          <a:p>
            <a:pPr marL="0" indent="0">
              <a:buNone/>
            </a:pPr>
            <a:r>
              <a:rPr lang="en-US"/>
              <a:t>[READ_ONLY | SCROLL_LOCK]</a:t>
            </a:r>
          </a:p>
          <a:p>
            <a:pPr marL="0" indent="0">
              <a:buNone/>
            </a:pPr>
            <a:r>
              <a:rPr lang="en-US"/>
              <a:t>FOR câu_lệnh_select</a:t>
            </a:r>
          </a:p>
          <a:p>
            <a:pPr marL="0" indent="0">
              <a:buNone/>
            </a:pPr>
            <a:r>
              <a:rPr lang="en-US"/>
              <a:t>[FOR UPDATE [OF danh_sách_cột_cập_nhật]</a:t>
            </a:r>
          </a:p>
          <a:p>
            <a:pPr marL="0" indent="0">
              <a:buNone/>
            </a:pPr>
            <a:endParaRPr lang="en-US"/>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232487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b="1"/>
              <a:t>4</a:t>
            </a:r>
            <a:r>
              <a:rPr lang="en-US" b="1">
                <a:solidFill>
                  <a:srgbClr val="C00000"/>
                </a:solidFill>
              </a:rPr>
              <a:t>.    Định nghĩa biến có kiểu cursor</a:t>
            </a:r>
            <a:endParaRPr lang="en-US">
              <a:solidFill>
                <a:srgbClr val="C00000"/>
              </a:solidFill>
            </a:endParaRPr>
          </a:p>
        </p:txBody>
      </p:sp>
      <p:sp>
        <p:nvSpPr>
          <p:cNvPr id="3" name="Content Placeholder 2"/>
          <p:cNvSpPr>
            <a:spLocks noGrp="1"/>
          </p:cNvSpPr>
          <p:nvPr>
            <p:ph idx="1"/>
          </p:nvPr>
        </p:nvSpPr>
        <p:spPr/>
        <p:txBody>
          <a:bodyPr/>
          <a:lstStyle/>
          <a:p>
            <a:pPr marL="0" indent="0">
              <a:buNone/>
            </a:pPr>
            <a:r>
              <a:rPr lang="en-US"/>
              <a:t>Trong đó</a:t>
            </a:r>
          </a:p>
          <a:p>
            <a:pPr lvl="0"/>
            <a:r>
              <a:rPr lang="en-US"/>
              <a:t>Tên_cursor: tên của biến kiểu cursor</a:t>
            </a:r>
          </a:p>
          <a:p>
            <a:r>
              <a:rPr lang="en-US"/>
              <a:t>Local | global : phạm vi hoạt động của biến. local biến cục bộ(phạm vi là thủ tục,batch(lô) các lệnh,trigger; global biến toàn cục(tham chiếu đến bất kỳ thủ tục nào của kết nối tạo ra biến cursor đó. </a:t>
            </a:r>
            <a:endParaRPr lang="en-US" smtClean="0"/>
          </a:p>
          <a:p>
            <a:pPr lvl="0"/>
            <a:r>
              <a:rPr lang="en-US"/>
              <a:t>FORWARD_ONLY: duyệt từ mẩu tin đầu đến cuối cùng , theo chiều đi tới.</a:t>
            </a:r>
          </a:p>
          <a:p>
            <a:r>
              <a:rPr lang="en-US"/>
              <a:t>SCROLL: cursor được phép di chuyển tới lui, qua lại các dòng mẩu tin bên trong cursor.</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7800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838200"/>
          </a:xfrm>
        </p:spPr>
        <p:txBody>
          <a:bodyPr/>
          <a:lstStyle/>
          <a:p>
            <a:r>
              <a:rPr lang="en-US" b="1"/>
              <a:t>4.    Định nghĩa biến có kiểu cursor</a:t>
            </a:r>
            <a:endParaRPr lang="en-US"/>
          </a:p>
        </p:txBody>
      </p:sp>
      <p:sp>
        <p:nvSpPr>
          <p:cNvPr id="3" name="Content Placeholder 2"/>
          <p:cNvSpPr>
            <a:spLocks noGrp="1"/>
          </p:cNvSpPr>
          <p:nvPr>
            <p:ph idx="1"/>
          </p:nvPr>
        </p:nvSpPr>
        <p:spPr>
          <a:xfrm>
            <a:off x="304800" y="1066800"/>
            <a:ext cx="8610600" cy="5715000"/>
          </a:xfrm>
        </p:spPr>
        <p:txBody>
          <a:bodyPr>
            <a:normAutofit fontScale="85000" lnSpcReduction="10000"/>
          </a:bodyPr>
          <a:lstStyle/>
          <a:p>
            <a:r>
              <a:rPr lang="en-US"/>
              <a:t>STATIC: cursor tĩnh.Nghĩa là khi có sự thay đổi bên dưới dữ liệu gốc(base table) thì các thay đổi đó không được cập nhật tự động trong dữ liệu của cursor</a:t>
            </a:r>
            <a:r>
              <a:rPr lang="en-US" smtClean="0"/>
              <a:t>.</a:t>
            </a:r>
          </a:p>
          <a:p>
            <a:pPr lvl="0"/>
            <a:r>
              <a:rPr lang="en-US"/>
              <a:t>DYNAMIC: cursor động. nghĩa là khi có thay đổi dữ liệu gốc(base table) thì các thay đổi đó tự động cập nhật trong dữ liệu kiểu cursor.</a:t>
            </a:r>
          </a:p>
          <a:p>
            <a:pPr lvl="0"/>
            <a:r>
              <a:rPr lang="en-US"/>
              <a:t>KEYSET: gần như DYNMIC.Nghĩa là những thay đổi trên cột không là khoá chính trong bảng gốc(base table) sẽ tự động cập nhật trong dữ liệu cursor. Tuy nhiên những mẩu tin vừa thêm mới hoặc những mẩu tin vừa huỷ bỏ sẽ không hiển thị trong dữ liệu cursor có kiểu là keyset.</a:t>
            </a:r>
          </a:p>
          <a:p>
            <a:pPr lvl="0"/>
            <a:r>
              <a:rPr lang="en-US"/>
              <a:t>SCROLL LOCK: chỉ định SQL SERVER khoá các mẩu tin cần phải thay đổi giá trị hoặc bị huỷ bỏ bên trong bảng nhằm đảm bảo hành động cập nhật luôn thành công.</a:t>
            </a:r>
          </a:p>
          <a:p>
            <a:pPr lvl="0"/>
            <a:r>
              <a:rPr lang="en-US"/>
              <a:t>SELECT: lựa chọn đến các cột trong bảng mà ta cần đọc.Nhớ lệnh select trong cursor không chứa các mệnh đề INTO, COMPUTE, COMPUTE BY.</a:t>
            </a:r>
          </a:p>
          <a:p>
            <a:r>
              <a:rPr lang="en-US"/>
              <a:t>DANH_SACH_CAC_COT_CAP_NHAT:chỉ định danh sách các cột sẽ được phép thay đổi giá trị trong cursor. Mặc định là tất cả các cột trong mệnh đề select sẽ được phép thay đổi giá trị nếu dliệu cursor không phải là chỉ đọc.</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110508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Ví dụ</a:t>
            </a:r>
            <a:endParaRPr lang="en-US"/>
          </a:p>
        </p:txBody>
      </p:sp>
      <p:sp>
        <p:nvSpPr>
          <p:cNvPr id="3" name="Content Placeholder 2"/>
          <p:cNvSpPr>
            <a:spLocks noGrp="1"/>
          </p:cNvSpPr>
          <p:nvPr>
            <p:ph idx="1"/>
          </p:nvPr>
        </p:nvSpPr>
        <p:spPr/>
        <p:txBody>
          <a:bodyPr/>
          <a:lstStyle/>
          <a:p>
            <a:pPr marL="0" indent="0">
              <a:buNone/>
            </a:pPr>
            <a:r>
              <a:rPr lang="en-US" smtClean="0"/>
              <a:t>DECLARE cur_Vattu CURSOR</a:t>
            </a:r>
          </a:p>
          <a:p>
            <a:pPr marL="0" indent="0">
              <a:buNone/>
            </a:pPr>
            <a:r>
              <a:rPr lang="en-US" smtClean="0"/>
              <a:t>DYNAMIC</a:t>
            </a:r>
          </a:p>
          <a:p>
            <a:pPr marL="0" indent="0">
              <a:buNone/>
            </a:pPr>
            <a:r>
              <a:rPr lang="en-US" smtClean="0"/>
              <a:t>FOR</a:t>
            </a:r>
          </a:p>
          <a:p>
            <a:pPr marL="0" indent="0">
              <a:buNone/>
            </a:pPr>
            <a:r>
              <a:rPr lang="en-US"/>
              <a:t>	</a:t>
            </a:r>
            <a:r>
              <a:rPr lang="en-US" smtClean="0"/>
              <a:t>SELECT * </a:t>
            </a:r>
          </a:p>
          <a:p>
            <a:pPr marL="0" indent="0">
              <a:buNone/>
            </a:pPr>
            <a:r>
              <a:rPr lang="en-US"/>
              <a:t>	</a:t>
            </a:r>
            <a:r>
              <a:rPr lang="en-US" smtClean="0"/>
              <a:t>FROM VATTU</a:t>
            </a:r>
          </a:p>
        </p:txBody>
      </p:sp>
      <p:sp>
        <p:nvSpPr>
          <p:cNvPr id="4" name="Footer Placeholder 3"/>
          <p:cNvSpPr>
            <a:spLocks noGrp="1"/>
          </p:cNvSpPr>
          <p:nvPr>
            <p:ph type="ftr" sz="quarter" idx="11"/>
          </p:nvPr>
        </p:nvSpPr>
        <p:spPr/>
        <p:txBody>
          <a:bodyPr/>
          <a:lstStyle/>
          <a:p>
            <a:r>
              <a:rPr lang="vi-VN" smtClean="0"/>
              <a:t>Khoa CNTT - CĐKT Lý Tự Trọng</a:t>
            </a:r>
            <a:endParaRPr lang="en-US"/>
          </a:p>
        </p:txBody>
      </p:sp>
      <p:sp>
        <p:nvSpPr>
          <p:cNvPr id="5" name="Date Placeholder 4"/>
          <p:cNvSpPr>
            <a:spLocks noGrp="1"/>
          </p:cNvSpPr>
          <p:nvPr>
            <p:ph type="dt" sz="half" idx="10"/>
          </p:nvPr>
        </p:nvSpPr>
        <p:spPr/>
        <p:txBody>
          <a:bodyPr/>
          <a:lstStyle/>
          <a:p>
            <a:r>
              <a:rPr lang="en-US" smtClean="0"/>
              <a:t>Hệ Quản Trị CSDL  </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146897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151</TotalTime>
  <Words>1417</Words>
  <Application>Microsoft Office PowerPoint</Application>
  <PresentationFormat>On-screen Show (4:3)</PresentationFormat>
  <Paragraphs>271</Paragraphs>
  <Slides>17</Slides>
  <Notes>3</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Clarity</vt:lpstr>
      <vt:lpstr>PowerPoint Presentation</vt:lpstr>
      <vt:lpstr>Cursor</vt:lpstr>
      <vt:lpstr>Mục tiêu bài học:</vt:lpstr>
      <vt:lpstr>2. Khái niệm: </vt:lpstr>
      <vt:lpstr>3.   Các bước sử dụng kiểu dữ liệu cursor</vt:lpstr>
      <vt:lpstr>4.    Định nghĩa biến có kiểu cursor</vt:lpstr>
      <vt:lpstr>4.    Định nghĩa biến có kiểu cursor</vt:lpstr>
      <vt:lpstr>4.    Định nghĩa biến có kiểu cursor</vt:lpstr>
      <vt:lpstr>Ví dụ</vt:lpstr>
      <vt:lpstr>5. Mở Cursor</vt:lpstr>
      <vt:lpstr>6.   Đọc và xử lý dữ liệu trong cursor</vt:lpstr>
      <vt:lpstr>Hình ảnh minh hoạ việc đọc dữ liệu theo các thứ tự khác nhau</vt:lpstr>
      <vt:lpstr>7. ĐÓNG CURSOR:</vt:lpstr>
      <vt:lpstr>Sau đây là sơ đồ minh hoạ tóm tắt biến kiểu cursor</vt:lpstr>
      <vt:lpstr>8.   Ví dụ</vt:lpstr>
      <vt:lpstr>PowerPoint Presentation</vt:lpstr>
      <vt:lpstr>9.   Bài tập thực hành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Danh</dc:creator>
  <cp:lastModifiedBy>Danh</cp:lastModifiedBy>
  <cp:revision>13</cp:revision>
  <dcterms:created xsi:type="dcterms:W3CDTF">2006-08-16T00:00:00Z</dcterms:created>
  <dcterms:modified xsi:type="dcterms:W3CDTF">2011-10-31T16:24:28Z</dcterms:modified>
</cp:coreProperties>
</file>